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notesMasterIdLst>
    <p:notesMasterId r:id="rId54"/>
  </p:notesMasterIdLst>
  <p:sldIdLst>
    <p:sldId id="276" r:id="rId3"/>
    <p:sldId id="257" r:id="rId4"/>
    <p:sldId id="258" r:id="rId5"/>
    <p:sldId id="259" r:id="rId6"/>
    <p:sldId id="260" r:id="rId7"/>
    <p:sldId id="262" r:id="rId8"/>
    <p:sldId id="263" r:id="rId9"/>
    <p:sldId id="265" r:id="rId10"/>
    <p:sldId id="275" r:id="rId11"/>
    <p:sldId id="274" r:id="rId12"/>
    <p:sldId id="273" r:id="rId13"/>
    <p:sldId id="278" r:id="rId14"/>
    <p:sldId id="279" r:id="rId15"/>
    <p:sldId id="280" r:id="rId16"/>
    <p:sldId id="281" r:id="rId17"/>
    <p:sldId id="288" r:id="rId18"/>
    <p:sldId id="286" r:id="rId19"/>
    <p:sldId id="284" r:id="rId20"/>
    <p:sldId id="285" r:id="rId21"/>
    <p:sldId id="289" r:id="rId22"/>
    <p:sldId id="290" r:id="rId23"/>
    <p:sldId id="291" r:id="rId24"/>
    <p:sldId id="292" r:id="rId25"/>
    <p:sldId id="293" r:id="rId26"/>
    <p:sldId id="294" r:id="rId27"/>
    <p:sldId id="295" r:id="rId28"/>
    <p:sldId id="296" r:id="rId29"/>
    <p:sldId id="297" r:id="rId30"/>
    <p:sldId id="298" r:id="rId31"/>
    <p:sldId id="299" r:id="rId32"/>
    <p:sldId id="300" r:id="rId33"/>
    <p:sldId id="301" r:id="rId34"/>
    <p:sldId id="302" r:id="rId35"/>
    <p:sldId id="303" r:id="rId36"/>
    <p:sldId id="318" r:id="rId37"/>
    <p:sldId id="320" r:id="rId38"/>
    <p:sldId id="304" r:id="rId39"/>
    <p:sldId id="305" r:id="rId40"/>
    <p:sldId id="316" r:id="rId41"/>
    <p:sldId id="306" r:id="rId42"/>
    <p:sldId id="307" r:id="rId43"/>
    <p:sldId id="308" r:id="rId44"/>
    <p:sldId id="312" r:id="rId45"/>
    <p:sldId id="313" r:id="rId46"/>
    <p:sldId id="309" r:id="rId47"/>
    <p:sldId id="310" r:id="rId48"/>
    <p:sldId id="314" r:id="rId49"/>
    <p:sldId id="315" r:id="rId50"/>
    <p:sldId id="311" r:id="rId51"/>
    <p:sldId id="317" r:id="rId52"/>
    <p:sldId id="287" r:id="rId5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نمط متوسط 4 - تميي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60" d="100"/>
          <a:sy n="60" d="100"/>
        </p:scale>
        <p:origin x="-1644" y="-2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B26FD62-B04F-4036-8CC7-83F85B0D4E94}" type="datetimeFigureOut">
              <a:rPr lang="ar-IQ" smtClean="0"/>
              <a:t>09/07/1442</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B7C8254-C5C4-4738-B393-D6A2B952D081}" type="slidenum">
              <a:rPr lang="ar-IQ" smtClean="0"/>
              <a:t>‹#›</a:t>
            </a:fld>
            <a:endParaRPr lang="ar-IQ"/>
          </a:p>
        </p:txBody>
      </p:sp>
    </p:spTree>
    <p:extLst>
      <p:ext uri="{BB962C8B-B14F-4D97-AF65-F5344CB8AC3E}">
        <p14:creationId xmlns:p14="http://schemas.microsoft.com/office/powerpoint/2010/main" val="354041588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4B7C8254-C5C4-4738-B393-D6A2B952D081}" type="slidenum">
              <a:rPr lang="ar-IQ" smtClean="0"/>
              <a:t>1</a:t>
            </a:fld>
            <a:endParaRPr lang="ar-IQ"/>
          </a:p>
        </p:txBody>
      </p:sp>
    </p:spTree>
    <p:extLst>
      <p:ext uri="{BB962C8B-B14F-4D97-AF65-F5344CB8AC3E}">
        <p14:creationId xmlns:p14="http://schemas.microsoft.com/office/powerpoint/2010/main" val="3755877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5DBEF20-A39B-4939-A8D0-73BCB31A3D33}" type="datetime1">
              <a:rPr lang="en-US" smtClean="0">
                <a:solidFill>
                  <a:prstClr val="black">
                    <a:tint val="75000"/>
                  </a:prstClr>
                </a:solidFill>
              </a:rPr>
              <a:pPr/>
              <a:t>2/20/2021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336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B04910-1804-47E1-B19A-3AC6DD07E70C}" type="datetime1">
              <a:rPr lang="en-US" smtClean="0">
                <a:solidFill>
                  <a:prstClr val="black">
                    <a:tint val="75000"/>
                  </a:prstClr>
                </a:solidFill>
              </a:rPr>
              <a:pPr/>
              <a:t>2/20/2021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5045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7"/>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7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A69C8C-DFCD-4F50-8B7D-75511E3528FE}" type="datetime1">
              <a:rPr lang="en-US" smtClean="0">
                <a:solidFill>
                  <a:prstClr val="black">
                    <a:tint val="75000"/>
                  </a:prstClr>
                </a:solidFill>
              </a:rPr>
              <a:pPr/>
              <a:t>2/20/2021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73626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B9CC95-D0CA-4C82-83F6-2E42BE2E52E0}" type="datetime1">
              <a:rPr lang="en-US" smtClean="0">
                <a:solidFill>
                  <a:prstClr val="black">
                    <a:tint val="75000"/>
                  </a:prstClr>
                </a:solidFill>
              </a:rPr>
              <a:pPr/>
              <a:t>2/20/2021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7003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BF107A7-09A8-489F-928E-CDB9F3A1AEF2}" type="datetime1">
              <a:rPr lang="en-US" smtClean="0">
                <a:solidFill>
                  <a:prstClr val="black">
                    <a:tint val="75000"/>
                  </a:prstClr>
                </a:solidFill>
              </a:rPr>
              <a:pPr/>
              <a:t>2/20/2021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15888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868EF1E-4D2F-48EB-A79B-028149AB3C46}" type="datetime1">
              <a:rPr lang="en-US" smtClean="0">
                <a:solidFill>
                  <a:prstClr val="black">
                    <a:tint val="75000"/>
                  </a:prstClr>
                </a:solidFill>
              </a:rPr>
              <a:pPr/>
              <a:t>2/20/2021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72996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8F18E-CC7E-422B-A971-5357996E36AC}" type="datetime1">
              <a:rPr lang="en-US" smtClean="0">
                <a:solidFill>
                  <a:prstClr val="black">
                    <a:tint val="75000"/>
                  </a:prstClr>
                </a:solidFill>
              </a:rPr>
              <a:pPr/>
              <a:t>2/20/2021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02675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3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383A8B-D819-4150-B46D-D665598F24D4}" type="datetime1">
              <a:rPr lang="en-US" smtClean="0">
                <a:solidFill>
                  <a:prstClr val="black">
                    <a:tint val="75000"/>
                  </a:prstClr>
                </a:solidFill>
              </a:rPr>
              <a:pPr/>
              <a:t>2/20/2021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254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391" y="98743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E440E37-BAA9-407C-B675-F0D34D20F68A}" type="datetime1">
              <a:rPr lang="en-US" smtClean="0">
                <a:solidFill>
                  <a:prstClr val="black">
                    <a:tint val="75000"/>
                  </a:prstClr>
                </a:solidFill>
              </a:rPr>
              <a:pPr/>
              <a:t>2/20/2021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12620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8723FC-7354-4728-99BE-6A2810A92434}" type="datetime1">
              <a:rPr lang="en-US" smtClean="0">
                <a:solidFill>
                  <a:prstClr val="black">
                    <a:tint val="75000"/>
                  </a:prstClr>
                </a:solidFill>
              </a:rPr>
              <a:pPr/>
              <a:t>2/20/2021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16996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AF7D66-B1BD-40BC-B3D2-EBFA5ADC5775}" type="datetime1">
              <a:rPr lang="en-US" smtClean="0">
                <a:solidFill>
                  <a:prstClr val="black">
                    <a:tint val="75000"/>
                  </a:prstClr>
                </a:solidFill>
              </a:rPr>
              <a:pPr/>
              <a:t>2/20/2021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8160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09/07/1442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09/07/1442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09/07/1442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09/07/1442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sh dir="d"/>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9"/>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E68B29A6-AF6B-49BD-813C-0DBB07A6F925}" type="datetime1">
              <a:rPr lang="en-US" smtClean="0">
                <a:solidFill>
                  <a:prstClr val="black">
                    <a:tint val="75000"/>
                  </a:prstClr>
                </a:solidFill>
              </a:rPr>
              <a:pPr rtl="0"/>
              <a:t>2/20/2021</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9"/>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9"/>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861A0021-A31D-4EAF-ACC3-76B0558D70C5}"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41502421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205168" y="1437316"/>
            <a:ext cx="8636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1182899" y="239214"/>
            <a:ext cx="6245299" cy="584775"/>
          </a:xfrm>
          <a:prstGeom prst="rect">
            <a:avLst/>
          </a:prstGeom>
        </p:spPr>
        <p:txBody>
          <a:bodyPr wrap="none">
            <a:spAutoFit/>
          </a:bodyPr>
          <a:lstStyle/>
          <a:p>
            <a:pPr algn="ctr" rtl="0"/>
            <a:r>
              <a:rPr lang="ar-IQ" sz="3200" b="1" dirty="0" smtClean="0">
                <a:solidFill>
                  <a:prstClr val="black"/>
                </a:solidFill>
              </a:rPr>
              <a:t> </a:t>
            </a:r>
            <a:r>
              <a:rPr lang="en-US" sz="3200" b="1" dirty="0" smtClean="0">
                <a:solidFill>
                  <a:prstClr val="black"/>
                </a:solidFill>
              </a:rPr>
              <a:t>Fundamentals of Nursing(1</a:t>
            </a:r>
            <a:r>
              <a:rPr lang="en-US" sz="3200" b="1" baseline="30000" dirty="0" smtClean="0">
                <a:solidFill>
                  <a:prstClr val="black"/>
                </a:solidFill>
              </a:rPr>
              <a:t>st</a:t>
            </a:r>
            <a:r>
              <a:rPr lang="en-US" sz="3200" b="1" dirty="0" smtClean="0">
                <a:solidFill>
                  <a:prstClr val="black"/>
                </a:solidFill>
              </a:rPr>
              <a:t> Stage)</a:t>
            </a:r>
            <a:endParaRPr lang="en-US" sz="3200" b="1" dirty="0">
              <a:solidFill>
                <a:prstClr val="black"/>
              </a:solidFill>
            </a:endParaRPr>
          </a:p>
        </p:txBody>
      </p:sp>
      <p:pic>
        <p:nvPicPr>
          <p:cNvPr id="16" name="Picture 2" descr="Image result for university of basrah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638" y="195296"/>
            <a:ext cx="861332" cy="11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xmlns="" id="{4664DB9F-59BB-47A5-8080-662EED16E9E1}"/>
              </a:ext>
            </a:extLst>
          </p:cNvPr>
          <p:cNvSpPr/>
          <p:nvPr/>
        </p:nvSpPr>
        <p:spPr>
          <a:xfrm>
            <a:off x="3902299" y="1770089"/>
            <a:ext cx="5000630" cy="2862322"/>
          </a:xfrm>
          <a:prstGeom prst="rect">
            <a:avLst/>
          </a:prstGeom>
        </p:spPr>
        <p:txBody>
          <a:bodyPr wrap="square">
            <a:spAutoFit/>
          </a:bodyPr>
          <a:lstStyle/>
          <a:p>
            <a:pPr algn="ctr" rtl="0">
              <a:lnSpc>
                <a:spcPct val="150000"/>
              </a:lnSpc>
            </a:pPr>
            <a:r>
              <a:rPr lang="en-US" sz="4000" b="1" dirty="0" smtClean="0">
                <a:solidFill>
                  <a:prstClr val="black"/>
                </a:solidFill>
              </a:rPr>
              <a:t>Vital Signs</a:t>
            </a:r>
          </a:p>
          <a:p>
            <a:pPr algn="ctr" rtl="0">
              <a:lnSpc>
                <a:spcPct val="150000"/>
              </a:lnSpc>
            </a:pPr>
            <a:r>
              <a:rPr lang="en-US" sz="4000" b="1" dirty="0" smtClean="0">
                <a:solidFill>
                  <a:prstClr val="black"/>
                </a:solidFill>
              </a:rPr>
              <a:t> (2</a:t>
            </a:r>
            <a:r>
              <a:rPr lang="en-US" sz="4000" b="1" baseline="30000" dirty="0" smtClean="0">
                <a:solidFill>
                  <a:prstClr val="black"/>
                </a:solidFill>
              </a:rPr>
              <a:t>nd</a:t>
            </a:r>
            <a:r>
              <a:rPr lang="en-US" sz="4000" b="1" dirty="0" smtClean="0">
                <a:solidFill>
                  <a:prstClr val="black"/>
                </a:solidFill>
              </a:rPr>
              <a:t> Part) Practice</a:t>
            </a:r>
          </a:p>
          <a:p>
            <a:pPr algn="ctr" rtl="0">
              <a:lnSpc>
                <a:spcPct val="150000"/>
              </a:lnSpc>
            </a:pPr>
            <a:r>
              <a:rPr lang="en-US" sz="4000" b="1" dirty="0" smtClean="0">
                <a:solidFill>
                  <a:prstClr val="black"/>
                </a:solidFill>
              </a:rPr>
              <a:t>Lecture 5</a:t>
            </a:r>
            <a:endParaRPr lang="en-US" sz="4000" b="1" dirty="0">
              <a:solidFill>
                <a:prstClr val="black"/>
              </a:solidFill>
            </a:endParaRPr>
          </a:p>
        </p:txBody>
      </p:sp>
      <p:grpSp>
        <p:nvGrpSpPr>
          <p:cNvPr id="17" name="Group 16">
            <a:extLst>
              <a:ext uri="{FF2B5EF4-FFF2-40B4-BE49-F238E27FC236}">
                <a16:creationId xmlns:a16="http://schemas.microsoft.com/office/drawing/2014/main" xmlns="" id="{EF240524-FD1C-4D7A-81C5-EC549C440BAE}"/>
              </a:ext>
            </a:extLst>
          </p:cNvPr>
          <p:cNvGrpSpPr/>
          <p:nvPr/>
        </p:nvGrpSpPr>
        <p:grpSpPr>
          <a:xfrm>
            <a:off x="-21416" y="6005842"/>
            <a:ext cx="9165416" cy="553998"/>
            <a:chOff x="295613" y="6211664"/>
            <a:chExt cx="12220554" cy="553998"/>
          </a:xfrm>
        </p:grpSpPr>
        <p:cxnSp>
          <p:nvCxnSpPr>
            <p:cNvPr id="19" name="Straight Connector 18">
              <a:extLst>
                <a:ext uri="{FF2B5EF4-FFF2-40B4-BE49-F238E27FC236}">
                  <a16:creationId xmlns:a16="http://schemas.microsoft.com/office/drawing/2014/main" xmlns="" id="{5BA06214-1B13-4837-BBC6-F80A38D6FFEB}"/>
                </a:ext>
              </a:extLst>
            </p:cNvPr>
            <p:cNvCxnSpPr/>
            <p:nvPr/>
          </p:nvCxnSpPr>
          <p:spPr>
            <a:xfrm flipH="1">
              <a:off x="805017" y="6211664"/>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xmlns="" id="{BBFDE99E-14D5-4903-9CE7-4F43A9CB7AB8}"/>
                </a:ext>
              </a:extLst>
            </p:cNvPr>
            <p:cNvSpPr/>
            <p:nvPr/>
          </p:nvSpPr>
          <p:spPr>
            <a:xfrm>
              <a:off x="295613" y="6396330"/>
              <a:ext cx="12220554" cy="369332"/>
            </a:xfrm>
            <a:prstGeom prst="rect">
              <a:avLst/>
            </a:prstGeom>
          </p:spPr>
          <p:txBody>
            <a:bodyPr wrap="square">
              <a:spAutoFit/>
            </a:bodyPr>
            <a:lstStyle/>
            <a:p>
              <a:pPr algn="l" rtl="0">
                <a:defRPr/>
              </a:pPr>
              <a:r>
                <a:rPr lang="en-GB" dirty="0" smtClean="0">
                  <a:solidFill>
                    <a:prstClr val="black"/>
                  </a:solidFill>
                </a:rPr>
                <a:t>        University of </a:t>
              </a:r>
              <a:r>
                <a:rPr lang="en-GB" dirty="0" err="1" smtClean="0">
                  <a:solidFill>
                    <a:prstClr val="black"/>
                  </a:solidFill>
                </a:rPr>
                <a:t>Basrah</a:t>
              </a:r>
              <a:r>
                <a:rPr lang="en-GB" dirty="0" smtClean="0">
                  <a:solidFill>
                    <a:prstClr val="black"/>
                  </a:solidFill>
                </a:rPr>
                <a:t> –</a:t>
              </a:r>
              <a:r>
                <a:rPr lang="en-US" dirty="0" smtClean="0">
                  <a:solidFill>
                    <a:prstClr val="black"/>
                  </a:solidFill>
                </a:rPr>
                <a:t>College of Nursing </a:t>
              </a:r>
              <a:r>
                <a:rPr lang="en-GB" dirty="0" smtClean="0">
                  <a:solidFill>
                    <a:prstClr val="black"/>
                  </a:solidFill>
                </a:rPr>
                <a:t>– Fundamentals of Nursing Department </a:t>
              </a:r>
              <a:endParaRPr lang="en-GB" dirty="0">
                <a:solidFill>
                  <a:prstClr val="black"/>
                </a:solidFill>
              </a:endParaRPr>
            </a:p>
          </p:txBody>
        </p:sp>
      </p:grpSp>
      <p:sp>
        <p:nvSpPr>
          <p:cNvPr id="4" name="Rectangle 3">
            <a:extLst>
              <a:ext uri="{FF2B5EF4-FFF2-40B4-BE49-F238E27FC236}">
                <a16:creationId xmlns:a16="http://schemas.microsoft.com/office/drawing/2014/main" xmlns="" id="{8619569C-F51C-4D5F-9554-C9384EBEA533}"/>
              </a:ext>
            </a:extLst>
          </p:cNvPr>
          <p:cNvSpPr/>
          <p:nvPr/>
        </p:nvSpPr>
        <p:spPr>
          <a:xfrm>
            <a:off x="371643" y="1844518"/>
            <a:ext cx="3395293" cy="3942821"/>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4800" dirty="0">
              <a:solidFill>
                <a:prstClr val="black"/>
              </a:solidFill>
            </a:endParaRPr>
          </a:p>
        </p:txBody>
      </p:sp>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39007" y="195296"/>
            <a:ext cx="1244574" cy="1128788"/>
          </a:xfrm>
          <a:prstGeom prst="rect">
            <a:avLst/>
          </a:prstGeom>
        </p:spPr>
      </p:pic>
      <p:pic>
        <p:nvPicPr>
          <p:cNvPr id="3"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639" y="1844518"/>
            <a:ext cx="3395298" cy="3942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93423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14356"/>
          </a:xfrm>
          <a:solidFill>
            <a:schemeClr val="bg2"/>
          </a:solidFill>
        </p:spPr>
        <p:txBody>
          <a:bodyPr>
            <a:normAutofit fontScale="90000"/>
          </a:bodyPr>
          <a:lstStyle/>
          <a:p>
            <a:endParaRPr lang="ar-IQ"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96663105"/>
              </p:ext>
            </p:extLst>
          </p:nvPr>
        </p:nvGraphicFramePr>
        <p:xfrm>
          <a:off x="179512" y="836712"/>
          <a:ext cx="8712968" cy="2158532"/>
        </p:xfrm>
        <a:graphic>
          <a:graphicData uri="http://schemas.openxmlformats.org/drawingml/2006/table">
            <a:tbl>
              <a:tblPr rtl="1" firstRow="1" bandRow="1">
                <a:tableStyleId>{5940675A-B579-460E-94D1-54222C63F5DA}</a:tableStyleId>
              </a:tblPr>
              <a:tblGrid>
                <a:gridCol w="6254582"/>
                <a:gridCol w="2458386"/>
              </a:tblGrid>
              <a:tr h="1079266">
                <a:tc>
                  <a:txBody>
                    <a:bodyPr/>
                    <a:lstStyle/>
                    <a:p>
                      <a:pPr algn="l" rtl="0"/>
                      <a:r>
                        <a:rPr lang="en-US" sz="2400" b="1" dirty="0" smtClean="0">
                          <a:solidFill>
                            <a:schemeClr val="tx1"/>
                          </a:solidFill>
                        </a:rPr>
                        <a:t>Rate and depth of respirations increase.</a:t>
                      </a:r>
                      <a:endParaRPr lang="ar-IQ" sz="2400" b="1" dirty="0">
                        <a:solidFill>
                          <a:schemeClr val="tx1"/>
                        </a:solidFill>
                      </a:endParaRPr>
                    </a:p>
                  </a:txBody>
                  <a:tcPr/>
                </a:tc>
                <a:tc>
                  <a:txBody>
                    <a:bodyPr/>
                    <a:lstStyle/>
                    <a:p>
                      <a:pPr algn="l" rtl="0"/>
                      <a:r>
                        <a:rPr lang="en-US" sz="2400" b="1" dirty="0" smtClean="0">
                          <a:solidFill>
                            <a:schemeClr val="tx1"/>
                          </a:solidFill>
                        </a:rPr>
                        <a:t>Hyperventilation</a:t>
                      </a:r>
                      <a:endParaRPr lang="ar-IQ" sz="2400" b="1" dirty="0">
                        <a:solidFill>
                          <a:schemeClr val="tx1"/>
                        </a:solidFill>
                      </a:endParaRPr>
                    </a:p>
                  </a:txBody>
                  <a:tcPr/>
                </a:tc>
              </a:tr>
              <a:tr h="1079266">
                <a:tc>
                  <a:txBody>
                    <a:bodyPr/>
                    <a:lstStyle/>
                    <a:p>
                      <a:pPr algn="l" rtl="0"/>
                      <a:r>
                        <a:rPr lang="en-US" sz="2400" b="1" dirty="0" smtClean="0">
                          <a:solidFill>
                            <a:schemeClr val="tx1"/>
                          </a:solidFill>
                        </a:rPr>
                        <a:t>Respiratory</a:t>
                      </a:r>
                      <a:r>
                        <a:rPr lang="en-US" sz="2400" b="1" baseline="0" dirty="0" smtClean="0">
                          <a:solidFill>
                            <a:schemeClr val="tx1"/>
                          </a:solidFill>
                        </a:rPr>
                        <a:t> rate is abnormally low, depth of ventilation may be depressed</a:t>
                      </a:r>
                      <a:endParaRPr lang="ar-IQ" sz="2400" b="1" dirty="0">
                        <a:solidFill>
                          <a:schemeClr val="tx1"/>
                        </a:solidFill>
                      </a:endParaRPr>
                    </a:p>
                  </a:txBody>
                  <a:tcPr/>
                </a:tc>
                <a:tc>
                  <a:txBody>
                    <a:bodyPr/>
                    <a:lstStyle/>
                    <a:p>
                      <a:pPr algn="l" rtl="0"/>
                      <a:r>
                        <a:rPr lang="en-US" sz="2400" b="1" dirty="0" smtClean="0">
                          <a:solidFill>
                            <a:schemeClr val="tx1"/>
                          </a:solidFill>
                        </a:rPr>
                        <a:t>Hypoventilation</a:t>
                      </a:r>
                      <a:r>
                        <a:rPr lang="en-US" sz="2400" b="1" baseline="0" dirty="0" smtClean="0">
                          <a:solidFill>
                            <a:schemeClr val="tx1"/>
                          </a:solidFill>
                        </a:rPr>
                        <a:t> </a:t>
                      </a:r>
                      <a:endParaRPr lang="ar-IQ" sz="2400" b="1" dirty="0">
                        <a:solidFill>
                          <a:schemeClr val="tx1"/>
                        </a:solidFill>
                      </a:endParaRPr>
                    </a:p>
                  </a:txBody>
                  <a:tcPr/>
                </a:tc>
              </a:tr>
            </a:tbl>
          </a:graphicData>
        </a:graphic>
      </p:graphicFrame>
      <p:graphicFrame>
        <p:nvGraphicFramePr>
          <p:cNvPr id="3" name="جدول 2"/>
          <p:cNvGraphicFramePr>
            <a:graphicFrameLocks noGrp="1"/>
          </p:cNvGraphicFramePr>
          <p:nvPr>
            <p:extLst>
              <p:ext uri="{D42A27DB-BD31-4B8C-83A1-F6EECF244321}">
                <p14:modId xmlns:p14="http://schemas.microsoft.com/office/powerpoint/2010/main" val="3938164615"/>
              </p:ext>
            </p:extLst>
          </p:nvPr>
        </p:nvGraphicFramePr>
        <p:xfrm>
          <a:off x="138806" y="3356992"/>
          <a:ext cx="8976670" cy="2790904"/>
        </p:xfrm>
        <a:graphic>
          <a:graphicData uri="http://schemas.openxmlformats.org/drawingml/2006/table">
            <a:tbl>
              <a:tblPr rtl="1" firstRow="1" bandRow="1">
                <a:tableStyleId>{5940675A-B579-460E-94D1-54222C63F5DA}</a:tableStyleId>
              </a:tblPr>
              <a:tblGrid>
                <a:gridCol w="6471348"/>
                <a:gridCol w="2505322"/>
              </a:tblGrid>
              <a:tr h="1417979">
                <a:tc>
                  <a:txBody>
                    <a:bodyPr/>
                    <a:lstStyle/>
                    <a:p>
                      <a:pPr algn="l" rtl="0"/>
                      <a:r>
                        <a:rPr lang="en-US" sz="2800" b="1" dirty="0" smtClean="0">
                          <a:solidFill>
                            <a:schemeClr val="tx1"/>
                          </a:solidFill>
                        </a:rPr>
                        <a:t>Respiration cease for several seconds. persistent cessation results in respiratory arrest.</a:t>
                      </a:r>
                      <a:br>
                        <a:rPr lang="en-US" sz="2800" b="1" dirty="0" smtClean="0">
                          <a:solidFill>
                            <a:schemeClr val="tx1"/>
                          </a:solidFill>
                        </a:rPr>
                      </a:br>
                      <a:endParaRPr lang="ar-IQ" sz="2800" b="1" dirty="0">
                        <a:solidFill>
                          <a:schemeClr val="tx1"/>
                        </a:solidFill>
                      </a:endParaRPr>
                    </a:p>
                  </a:txBody>
                  <a:tcPr/>
                </a:tc>
                <a:tc>
                  <a:txBody>
                    <a:bodyPr/>
                    <a:lstStyle/>
                    <a:p>
                      <a:pPr algn="l" rtl="0"/>
                      <a:r>
                        <a:rPr lang="en-US" sz="2800" b="1" dirty="0" smtClean="0">
                          <a:solidFill>
                            <a:schemeClr val="tx1"/>
                          </a:solidFill>
                        </a:rPr>
                        <a:t>Apnea</a:t>
                      </a:r>
                      <a:endParaRPr lang="ar-IQ" sz="2800" b="1" dirty="0">
                        <a:solidFill>
                          <a:schemeClr val="tx1"/>
                        </a:solidFill>
                      </a:endParaRPr>
                    </a:p>
                  </a:txBody>
                  <a:tcPr/>
                </a:tc>
              </a:tr>
              <a:tr h="992584">
                <a:tc>
                  <a:txBody>
                    <a:bodyPr/>
                    <a:lstStyle/>
                    <a:p>
                      <a:pPr algn="l" rtl="0"/>
                      <a:r>
                        <a:rPr lang="en-US" sz="2800" b="1" dirty="0" smtClean="0">
                          <a:solidFill>
                            <a:schemeClr val="tx1"/>
                          </a:solidFill>
                        </a:rPr>
                        <a:t>Respirations are abnormally deep but </a:t>
                      </a:r>
                      <a:r>
                        <a:rPr lang="ar-IQ" sz="2800" b="1" dirty="0" smtClean="0">
                          <a:solidFill>
                            <a:schemeClr val="tx1"/>
                          </a:solidFill>
                        </a:rPr>
                        <a:t/>
                      </a:r>
                      <a:br>
                        <a:rPr lang="ar-IQ" sz="2800" b="1" dirty="0" smtClean="0">
                          <a:solidFill>
                            <a:schemeClr val="tx1"/>
                          </a:solidFill>
                        </a:rPr>
                      </a:br>
                      <a:r>
                        <a:rPr lang="en-US" sz="2800" b="1" dirty="0" smtClean="0">
                          <a:solidFill>
                            <a:schemeClr val="tx1"/>
                          </a:solidFill>
                        </a:rPr>
                        <a:t>regular. Common in diabetic </a:t>
                      </a:r>
                      <a:r>
                        <a:rPr lang="en-US" sz="2800" b="1" dirty="0" err="1" smtClean="0">
                          <a:solidFill>
                            <a:schemeClr val="tx1"/>
                          </a:solidFill>
                        </a:rPr>
                        <a:t>ketoacidosis</a:t>
                      </a:r>
                      <a:r>
                        <a:rPr lang="en-US" sz="2800" b="1" dirty="0" smtClean="0">
                          <a:solidFill>
                            <a:schemeClr val="tx1"/>
                          </a:solidFill>
                        </a:rPr>
                        <a:t>.</a:t>
                      </a:r>
                      <a:endParaRPr lang="ar-IQ" sz="2800" b="1" dirty="0">
                        <a:solidFill>
                          <a:schemeClr val="tx1"/>
                        </a:solidFill>
                      </a:endParaRPr>
                    </a:p>
                  </a:txBody>
                  <a:tcPr/>
                </a:tc>
                <a:tc>
                  <a:txBody>
                    <a:bodyPr/>
                    <a:lstStyle/>
                    <a:p>
                      <a:pPr algn="l" rtl="0"/>
                      <a:r>
                        <a:rPr lang="en-US" sz="2800" b="1" dirty="0" err="1" smtClean="0">
                          <a:solidFill>
                            <a:schemeClr val="tx1"/>
                          </a:solidFill>
                        </a:rPr>
                        <a:t>Kussmaul’s</a:t>
                      </a:r>
                      <a:r>
                        <a:rPr lang="en-US" sz="2800" b="1" dirty="0" smtClean="0">
                          <a:solidFill>
                            <a:schemeClr val="tx1"/>
                          </a:solidFill>
                        </a:rPr>
                        <a:t> respiration </a:t>
                      </a:r>
                      <a:endParaRPr lang="ar-IQ" sz="2800" b="1" dirty="0">
                        <a:solidFill>
                          <a:schemeClr val="tx1"/>
                        </a:solidFill>
                      </a:endParaRPr>
                    </a:p>
                  </a:txBody>
                  <a:tcPr/>
                </a:tc>
              </a:tr>
            </a:tbl>
          </a:graphicData>
        </a:graphic>
      </p:graphicFrame>
    </p:spTree>
  </p:cSld>
  <p:clrMapOvr>
    <a:masterClrMapping/>
  </p:clrMapOvr>
  <p:transition>
    <p:push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normAutofit/>
          </a:bodyPr>
          <a:lstStyle/>
          <a:p>
            <a:r>
              <a:rPr lang="en-US" b="1" u="sng" dirty="0" smtClean="0"/>
              <a:t>EQUIPMENTS </a:t>
            </a:r>
            <a:endParaRPr lang="ar-IQ" dirty="0"/>
          </a:p>
        </p:txBody>
      </p:sp>
      <p:sp>
        <p:nvSpPr>
          <p:cNvPr id="3" name="Content Placeholder 2"/>
          <p:cNvSpPr>
            <a:spLocks noGrp="1"/>
          </p:cNvSpPr>
          <p:nvPr>
            <p:ph idx="1"/>
          </p:nvPr>
        </p:nvSpPr>
        <p:spPr>
          <a:xfrm>
            <a:off x="0" y="1428736"/>
            <a:ext cx="9144000" cy="5429264"/>
          </a:xfrm>
        </p:spPr>
        <p:txBody>
          <a:bodyPr/>
          <a:lstStyle/>
          <a:p>
            <a:pPr algn="l" rtl="0">
              <a:buNone/>
            </a:pPr>
            <a:endParaRPr lang="en-US" dirty="0" smtClean="0"/>
          </a:p>
          <a:p>
            <a:pPr algn="l" rtl="0">
              <a:buNone/>
            </a:pPr>
            <a:endParaRPr lang="en-US" dirty="0" smtClean="0"/>
          </a:p>
          <a:p>
            <a:pPr algn="l" rtl="0">
              <a:buNone/>
            </a:pPr>
            <a:r>
              <a:rPr lang="en-US" sz="3600" b="1" dirty="0" smtClean="0"/>
              <a:t>1-Wrist watch</a:t>
            </a:r>
          </a:p>
          <a:p>
            <a:pPr algn="l" rtl="0">
              <a:buNone/>
            </a:pPr>
            <a:r>
              <a:rPr lang="en-US" sz="3600" b="1" dirty="0" smtClean="0"/>
              <a:t>2-Pen, Vital signs flow sheet.</a:t>
            </a:r>
            <a:endParaRPr lang="en-US" b="1" dirty="0" smtClean="0"/>
          </a:p>
        </p:txBody>
      </p:sp>
    </p:spTree>
  </p:cSld>
  <p:clrMapOvr>
    <a:masterClrMapping/>
  </p:clrMapOvr>
  <p:transition>
    <p:push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normAutofit/>
          </a:bodyPr>
          <a:lstStyle/>
          <a:p>
            <a:r>
              <a:rPr lang="en-US" b="1" u="sng" dirty="0" smtClean="0"/>
              <a:t>Assessment</a:t>
            </a:r>
            <a:endParaRPr lang="ar-IQ" b="1" u="sng" dirty="0"/>
          </a:p>
        </p:txBody>
      </p:sp>
      <p:sp>
        <p:nvSpPr>
          <p:cNvPr id="3" name="Content Placeholder 2"/>
          <p:cNvSpPr>
            <a:spLocks noGrp="1"/>
          </p:cNvSpPr>
          <p:nvPr>
            <p:ph idx="1"/>
          </p:nvPr>
        </p:nvSpPr>
        <p:spPr>
          <a:xfrm>
            <a:off x="0" y="1428736"/>
            <a:ext cx="9144000" cy="5429264"/>
          </a:xfrm>
        </p:spPr>
        <p:txBody>
          <a:bodyPr>
            <a:normAutofit/>
          </a:bodyPr>
          <a:lstStyle/>
          <a:p>
            <a:pPr marL="0" indent="0" algn="l" rtl="0">
              <a:buNone/>
            </a:pPr>
            <a:r>
              <a:rPr lang="en-US" b="1" dirty="0" smtClean="0"/>
              <a:t>1- Assess risk </a:t>
            </a:r>
            <a:r>
              <a:rPr lang="en-US" b="1" dirty="0"/>
              <a:t>factors of respiratory alterations: </a:t>
            </a:r>
            <a:endParaRPr lang="en-US" b="1" dirty="0" smtClean="0"/>
          </a:p>
          <a:p>
            <a:pPr algn="l" rtl="0">
              <a:buFont typeface="Wingdings" pitchFamily="2" charset="2"/>
              <a:buChar char="Ø"/>
            </a:pPr>
            <a:r>
              <a:rPr lang="en-US" b="1" dirty="0" smtClean="0"/>
              <a:t>Fever </a:t>
            </a:r>
          </a:p>
          <a:p>
            <a:pPr algn="l" rtl="0">
              <a:buFont typeface="Wingdings" pitchFamily="2" charset="2"/>
              <a:buChar char="Ø"/>
            </a:pPr>
            <a:r>
              <a:rPr lang="en-US" b="1" dirty="0" smtClean="0"/>
              <a:t>Pain </a:t>
            </a:r>
            <a:r>
              <a:rPr lang="en-US" b="1" dirty="0"/>
              <a:t>and anxiety </a:t>
            </a:r>
            <a:endParaRPr lang="en-US" b="1" dirty="0" smtClean="0"/>
          </a:p>
          <a:p>
            <a:pPr algn="l" rtl="0">
              <a:buFont typeface="Wingdings" pitchFamily="2" charset="2"/>
              <a:buChar char="Ø"/>
            </a:pPr>
            <a:r>
              <a:rPr lang="en-US" b="1" dirty="0" smtClean="0"/>
              <a:t> </a:t>
            </a:r>
            <a:r>
              <a:rPr lang="en-US" b="1" dirty="0"/>
              <a:t>Diseases of chest wall or muscles </a:t>
            </a:r>
            <a:endParaRPr lang="en-US" b="1" dirty="0" smtClean="0"/>
          </a:p>
          <a:p>
            <a:pPr algn="l" rtl="0">
              <a:buFont typeface="Wingdings" pitchFamily="2" charset="2"/>
              <a:buChar char="Ø"/>
            </a:pPr>
            <a:r>
              <a:rPr lang="en-US" b="1" dirty="0" smtClean="0"/>
              <a:t>Presence </a:t>
            </a:r>
            <a:r>
              <a:rPr lang="en-US" b="1" dirty="0"/>
              <a:t>of abdominal incisions </a:t>
            </a:r>
            <a:endParaRPr lang="en-US" b="1" dirty="0" smtClean="0"/>
          </a:p>
          <a:p>
            <a:pPr algn="l" rtl="0">
              <a:buFont typeface="Wingdings" pitchFamily="2" charset="2"/>
              <a:buChar char="Ø"/>
            </a:pPr>
            <a:r>
              <a:rPr lang="en-US" b="1" dirty="0" smtClean="0"/>
              <a:t>Respiratory </a:t>
            </a:r>
            <a:r>
              <a:rPr lang="en-US" b="1" dirty="0"/>
              <a:t>infection </a:t>
            </a:r>
            <a:endParaRPr lang="en-US" b="1" dirty="0" smtClean="0"/>
          </a:p>
          <a:p>
            <a:pPr algn="l" rtl="0">
              <a:buFont typeface="Wingdings" pitchFamily="2" charset="2"/>
              <a:buChar char="Ø"/>
            </a:pPr>
            <a:r>
              <a:rPr lang="en-US" b="1" dirty="0" smtClean="0"/>
              <a:t>Head </a:t>
            </a:r>
            <a:r>
              <a:rPr lang="en-US" b="1" dirty="0"/>
              <a:t>injury with damage to brainstem </a:t>
            </a:r>
            <a:endParaRPr lang="en-US" b="1" dirty="0" smtClean="0"/>
          </a:p>
          <a:p>
            <a:pPr algn="l" rtl="0">
              <a:buFont typeface="Wingdings" pitchFamily="2" charset="2"/>
              <a:buChar char="Ø"/>
            </a:pPr>
            <a:r>
              <a:rPr lang="en-US" b="1" dirty="0" smtClean="0"/>
              <a:t> </a:t>
            </a:r>
            <a:r>
              <a:rPr lang="en-US" b="1" dirty="0"/>
              <a:t>Anemia </a:t>
            </a:r>
            <a:endParaRPr lang="en-US" b="1" dirty="0" smtClean="0"/>
          </a:p>
        </p:txBody>
      </p:sp>
    </p:spTree>
    <p:extLst>
      <p:ext uri="{BB962C8B-B14F-4D97-AF65-F5344CB8AC3E}">
        <p14:creationId xmlns:p14="http://schemas.microsoft.com/office/powerpoint/2010/main" val="1598364194"/>
      </p:ext>
    </p:extLst>
  </p:cSld>
  <p:clrMapOvr>
    <a:masterClrMapping/>
  </p:clrMapOvr>
  <p:transition>
    <p:push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normAutofit/>
          </a:bodyPr>
          <a:lstStyle/>
          <a:p>
            <a:endParaRPr lang="ar-IQ" dirty="0"/>
          </a:p>
        </p:txBody>
      </p:sp>
      <p:sp>
        <p:nvSpPr>
          <p:cNvPr id="3" name="Content Placeholder 2"/>
          <p:cNvSpPr>
            <a:spLocks noGrp="1"/>
          </p:cNvSpPr>
          <p:nvPr>
            <p:ph idx="1"/>
          </p:nvPr>
        </p:nvSpPr>
        <p:spPr>
          <a:xfrm>
            <a:off x="0" y="1428736"/>
            <a:ext cx="9144000" cy="5429264"/>
          </a:xfrm>
        </p:spPr>
        <p:txBody>
          <a:bodyPr>
            <a:normAutofit lnSpcReduction="10000"/>
          </a:bodyPr>
          <a:lstStyle/>
          <a:p>
            <a:pPr algn="l" rtl="0">
              <a:buNone/>
            </a:pPr>
            <a:r>
              <a:rPr lang="en-US" b="1" dirty="0" smtClean="0"/>
              <a:t>2- Assess </a:t>
            </a:r>
            <a:r>
              <a:rPr lang="en-US" b="1" dirty="0"/>
              <a:t>for signs and symptoms of respiratory alterations such as </a:t>
            </a:r>
            <a:r>
              <a:rPr lang="en-US" b="1" dirty="0" smtClean="0"/>
              <a:t>:</a:t>
            </a:r>
            <a:endParaRPr lang="en-US" b="1" dirty="0"/>
          </a:p>
          <a:p>
            <a:pPr algn="l" rtl="0">
              <a:buFont typeface="Wingdings" pitchFamily="2" charset="2"/>
              <a:buChar char="Ø"/>
            </a:pPr>
            <a:r>
              <a:rPr lang="en-US" b="1" dirty="0"/>
              <a:t>Bluish or cyanotic appearance of nail beds, lips, mucous membranes, and skin </a:t>
            </a:r>
            <a:endParaRPr lang="en-US" b="1" dirty="0" smtClean="0"/>
          </a:p>
          <a:p>
            <a:pPr algn="l" rtl="0">
              <a:buFont typeface="Wingdings" pitchFamily="2" charset="2"/>
              <a:buChar char="Ø"/>
            </a:pPr>
            <a:r>
              <a:rPr lang="en-US" b="1" dirty="0" smtClean="0"/>
              <a:t> </a:t>
            </a:r>
            <a:r>
              <a:rPr lang="en-US" b="1" dirty="0"/>
              <a:t>Restlessness, irritability, confusion, reduced level of consciousness </a:t>
            </a:r>
            <a:endParaRPr lang="en-US" b="1" dirty="0" smtClean="0"/>
          </a:p>
          <a:p>
            <a:pPr algn="l" rtl="0">
              <a:buFont typeface="Wingdings" pitchFamily="2" charset="2"/>
              <a:buChar char="Ø"/>
            </a:pPr>
            <a:r>
              <a:rPr lang="en-US" b="1" dirty="0" smtClean="0"/>
              <a:t> </a:t>
            </a:r>
            <a:r>
              <a:rPr lang="en-US" b="1" dirty="0"/>
              <a:t>Pain during inspiration </a:t>
            </a:r>
            <a:endParaRPr lang="en-US" b="1" dirty="0" smtClean="0"/>
          </a:p>
          <a:p>
            <a:pPr algn="l" rtl="0">
              <a:buFont typeface="Wingdings" pitchFamily="2" charset="2"/>
              <a:buChar char="Ø"/>
            </a:pPr>
            <a:r>
              <a:rPr lang="en-US" b="1" dirty="0" smtClean="0"/>
              <a:t>Use </a:t>
            </a:r>
            <a:r>
              <a:rPr lang="en-US" b="1" dirty="0"/>
              <a:t>of accessory muscles </a:t>
            </a:r>
            <a:endParaRPr lang="en-US" b="1" dirty="0" smtClean="0"/>
          </a:p>
          <a:p>
            <a:pPr algn="l" rtl="0">
              <a:buFont typeface="Wingdings" pitchFamily="2" charset="2"/>
              <a:buChar char="Ø"/>
            </a:pPr>
            <a:r>
              <a:rPr lang="en-US" b="1" dirty="0" smtClean="0"/>
              <a:t>Inability </a:t>
            </a:r>
            <a:r>
              <a:rPr lang="en-US" b="1" dirty="0"/>
              <a:t>to breathe spontaneously </a:t>
            </a:r>
            <a:endParaRPr lang="en-US" b="1" dirty="0" smtClean="0"/>
          </a:p>
          <a:p>
            <a:pPr algn="l" rtl="0">
              <a:buFont typeface="Wingdings" pitchFamily="2" charset="2"/>
              <a:buChar char="Ø"/>
            </a:pPr>
            <a:r>
              <a:rPr lang="en-US" b="1" dirty="0" smtClean="0"/>
              <a:t>Sputum </a:t>
            </a:r>
            <a:r>
              <a:rPr lang="en-US" b="1" dirty="0"/>
              <a:t>production </a:t>
            </a:r>
            <a:endParaRPr lang="en-US" b="1" dirty="0" smtClean="0"/>
          </a:p>
        </p:txBody>
      </p:sp>
    </p:spTree>
    <p:extLst>
      <p:ext uri="{BB962C8B-B14F-4D97-AF65-F5344CB8AC3E}">
        <p14:creationId xmlns:p14="http://schemas.microsoft.com/office/powerpoint/2010/main" val="403824807"/>
      </p:ext>
    </p:extLst>
  </p:cSld>
  <p:clrMapOvr>
    <a:masterClrMapping/>
  </p:clrMapOvr>
  <p:transition>
    <p:push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normAutofit/>
          </a:bodyPr>
          <a:lstStyle/>
          <a:p>
            <a:endParaRPr lang="ar-IQ" dirty="0"/>
          </a:p>
        </p:txBody>
      </p:sp>
      <p:sp>
        <p:nvSpPr>
          <p:cNvPr id="3" name="Content Placeholder 2"/>
          <p:cNvSpPr>
            <a:spLocks noGrp="1"/>
          </p:cNvSpPr>
          <p:nvPr>
            <p:ph idx="1"/>
          </p:nvPr>
        </p:nvSpPr>
        <p:spPr>
          <a:xfrm>
            <a:off x="0" y="1428736"/>
            <a:ext cx="9144000" cy="5429264"/>
          </a:xfrm>
        </p:spPr>
        <p:txBody>
          <a:bodyPr/>
          <a:lstStyle/>
          <a:p>
            <a:pPr algn="l">
              <a:buNone/>
            </a:pPr>
            <a:r>
              <a:rPr lang="en-US" b="1" dirty="0" smtClean="0"/>
              <a:t>3- Assess </a:t>
            </a:r>
            <a:r>
              <a:rPr lang="en-US" b="1" dirty="0"/>
              <a:t>for factors that influence the character of </a:t>
            </a:r>
            <a:r>
              <a:rPr lang="en-US" b="1" dirty="0" smtClean="0"/>
              <a:t>respirations:</a:t>
            </a:r>
          </a:p>
          <a:p>
            <a:pPr algn="l" rtl="0">
              <a:buFont typeface="Wingdings" pitchFamily="2" charset="2"/>
              <a:buChar char="Ø"/>
            </a:pPr>
            <a:r>
              <a:rPr lang="en-US" b="1" dirty="0" smtClean="0"/>
              <a:t>Exercise</a:t>
            </a:r>
          </a:p>
          <a:p>
            <a:pPr algn="l" rtl="0">
              <a:buFont typeface="Wingdings" pitchFamily="2" charset="2"/>
              <a:buChar char="Ø"/>
            </a:pPr>
            <a:r>
              <a:rPr lang="en-US" b="1" dirty="0" smtClean="0"/>
              <a:t>Anxiety</a:t>
            </a:r>
          </a:p>
          <a:p>
            <a:pPr algn="l" rtl="0">
              <a:buFont typeface="Wingdings" pitchFamily="2" charset="2"/>
              <a:buChar char="Ø"/>
            </a:pPr>
            <a:r>
              <a:rPr lang="en-US" b="1" dirty="0" smtClean="0"/>
              <a:t>Acute pain</a:t>
            </a:r>
          </a:p>
          <a:p>
            <a:pPr algn="l" rtl="0">
              <a:buFont typeface="Wingdings" pitchFamily="2" charset="2"/>
              <a:buChar char="Ø"/>
            </a:pPr>
            <a:r>
              <a:rPr lang="en-US" b="1" dirty="0" smtClean="0"/>
              <a:t>Smoking</a:t>
            </a:r>
          </a:p>
          <a:p>
            <a:pPr algn="l" rtl="0">
              <a:buFont typeface="Wingdings" pitchFamily="2" charset="2"/>
              <a:buChar char="Ø"/>
            </a:pPr>
            <a:r>
              <a:rPr lang="en-US" b="1" dirty="0" smtClean="0"/>
              <a:t>Medication</a:t>
            </a:r>
          </a:p>
          <a:p>
            <a:pPr algn="l" rtl="0">
              <a:buFont typeface="Wingdings" pitchFamily="2" charset="2"/>
              <a:buChar char="Ø"/>
            </a:pPr>
            <a:r>
              <a:rPr lang="en-US" b="1" dirty="0" smtClean="0"/>
              <a:t>Body position</a:t>
            </a:r>
          </a:p>
        </p:txBody>
      </p:sp>
    </p:spTree>
    <p:extLst>
      <p:ext uri="{BB962C8B-B14F-4D97-AF65-F5344CB8AC3E}">
        <p14:creationId xmlns:p14="http://schemas.microsoft.com/office/powerpoint/2010/main" val="403824807"/>
      </p:ext>
    </p:extLst>
  </p:cSld>
  <p:clrMapOvr>
    <a:masterClrMapping/>
  </p:clrMapOvr>
  <p:transition>
    <p:push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normAutofit/>
          </a:bodyPr>
          <a:lstStyle/>
          <a:p>
            <a:r>
              <a:rPr lang="en-US" b="1" u="sng" dirty="0" smtClean="0"/>
              <a:t>Nursing Diagnosis</a:t>
            </a:r>
            <a:endParaRPr lang="ar-IQ" b="1" u="sng" dirty="0"/>
          </a:p>
        </p:txBody>
      </p:sp>
      <p:sp>
        <p:nvSpPr>
          <p:cNvPr id="3" name="Content Placeholder 2"/>
          <p:cNvSpPr>
            <a:spLocks noGrp="1"/>
          </p:cNvSpPr>
          <p:nvPr>
            <p:ph idx="1"/>
          </p:nvPr>
        </p:nvSpPr>
        <p:spPr>
          <a:xfrm>
            <a:off x="0" y="1428736"/>
            <a:ext cx="9144000" cy="5429264"/>
          </a:xfrm>
        </p:spPr>
        <p:txBody>
          <a:bodyPr/>
          <a:lstStyle/>
          <a:p>
            <a:pPr marL="514350" indent="-514350" algn="l" rtl="0">
              <a:buFont typeface="+mj-lt"/>
              <a:buAutoNum type="arabicPeriod"/>
            </a:pPr>
            <a:r>
              <a:rPr lang="en-US" b="1" dirty="0"/>
              <a:t>Ineffective airway </a:t>
            </a:r>
            <a:r>
              <a:rPr lang="en-US" b="1" dirty="0" smtClean="0"/>
              <a:t>clearance</a:t>
            </a:r>
          </a:p>
          <a:p>
            <a:pPr marL="514350" indent="-514350" algn="l" rtl="0">
              <a:buFont typeface="+mj-lt"/>
              <a:buAutoNum type="arabicPeriod"/>
            </a:pPr>
            <a:r>
              <a:rPr lang="en-US" b="1" dirty="0"/>
              <a:t>Ineffective breathing pattern</a:t>
            </a:r>
          </a:p>
          <a:p>
            <a:pPr marL="514350" indent="-514350" algn="l" rtl="0">
              <a:buFont typeface="+mj-lt"/>
              <a:buAutoNum type="arabicPeriod"/>
            </a:pPr>
            <a:r>
              <a:rPr lang="en-US" b="1" dirty="0" smtClean="0"/>
              <a:t>Impaired </a:t>
            </a:r>
            <a:r>
              <a:rPr lang="en-US" b="1" dirty="0"/>
              <a:t>gas </a:t>
            </a:r>
            <a:r>
              <a:rPr lang="en-US" b="1" dirty="0" smtClean="0"/>
              <a:t>exchange </a:t>
            </a:r>
            <a:endParaRPr lang="en-US" b="1" dirty="0"/>
          </a:p>
          <a:p>
            <a:pPr marL="514350" indent="-514350" algn="l" rtl="0">
              <a:buFont typeface="+mj-lt"/>
              <a:buAutoNum type="arabicPeriod"/>
            </a:pPr>
            <a:r>
              <a:rPr lang="en-US" b="1" dirty="0" smtClean="0"/>
              <a:t>Impaired </a:t>
            </a:r>
            <a:r>
              <a:rPr lang="en-US" b="1" dirty="0"/>
              <a:t>spontaneous ventilation</a:t>
            </a:r>
          </a:p>
          <a:p>
            <a:pPr marL="514350" indent="-514350" algn="l" rtl="0">
              <a:buFont typeface="+mj-lt"/>
              <a:buAutoNum type="arabicPeriod"/>
            </a:pPr>
            <a:r>
              <a:rPr lang="en-US" b="1" dirty="0" smtClean="0"/>
              <a:t>Activity </a:t>
            </a:r>
            <a:r>
              <a:rPr lang="en-US" b="1" dirty="0"/>
              <a:t>intolerance </a:t>
            </a:r>
          </a:p>
          <a:p>
            <a:pPr algn="l">
              <a:buNone/>
            </a:pPr>
            <a:endParaRPr lang="en-US" b="1" dirty="0" smtClean="0"/>
          </a:p>
        </p:txBody>
      </p:sp>
    </p:spTree>
    <p:extLst>
      <p:ext uri="{BB962C8B-B14F-4D97-AF65-F5344CB8AC3E}">
        <p14:creationId xmlns:p14="http://schemas.microsoft.com/office/powerpoint/2010/main" val="403824807"/>
      </p:ext>
    </p:extLst>
  </p:cSld>
  <p:clrMapOvr>
    <a:masterClrMapping/>
  </p:clrMapOvr>
  <p:transition>
    <p:push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normAutofit/>
          </a:bodyPr>
          <a:lstStyle/>
          <a:p>
            <a:r>
              <a:rPr lang="en-US" b="1" u="sng" dirty="0" smtClean="0"/>
              <a:t>Planning</a:t>
            </a:r>
            <a:endParaRPr lang="ar-IQ" b="1" u="sng" dirty="0"/>
          </a:p>
        </p:txBody>
      </p:sp>
      <p:sp>
        <p:nvSpPr>
          <p:cNvPr id="3" name="Content Placeholder 2"/>
          <p:cNvSpPr>
            <a:spLocks noGrp="1"/>
          </p:cNvSpPr>
          <p:nvPr>
            <p:ph idx="1"/>
          </p:nvPr>
        </p:nvSpPr>
        <p:spPr>
          <a:xfrm>
            <a:off x="0" y="1428736"/>
            <a:ext cx="9144000" cy="5429264"/>
          </a:xfrm>
        </p:spPr>
        <p:txBody>
          <a:bodyPr>
            <a:normAutofit/>
          </a:bodyPr>
          <a:lstStyle/>
          <a:p>
            <a:pPr algn="l" rtl="0">
              <a:buNone/>
            </a:pPr>
            <a:r>
              <a:rPr lang="en-US" b="1" dirty="0"/>
              <a:t>Expected outcomes following completion of procedure: </a:t>
            </a:r>
            <a:endParaRPr lang="en-US" b="1" dirty="0" smtClean="0"/>
          </a:p>
          <a:p>
            <a:pPr algn="l" rtl="0"/>
            <a:r>
              <a:rPr lang="en-US" b="1" dirty="0" smtClean="0"/>
              <a:t>Respiratory </a:t>
            </a:r>
            <a:r>
              <a:rPr lang="en-US" b="1" dirty="0"/>
              <a:t>rate is within acceptable </a:t>
            </a:r>
            <a:r>
              <a:rPr lang="en-US" b="1" dirty="0" smtClean="0"/>
              <a:t>range</a:t>
            </a:r>
            <a:endParaRPr lang="en-US" b="1" dirty="0"/>
          </a:p>
          <a:p>
            <a:pPr algn="l" rtl="0"/>
            <a:r>
              <a:rPr lang="en-US" b="1" dirty="0" smtClean="0"/>
              <a:t>Respirations </a:t>
            </a:r>
            <a:r>
              <a:rPr lang="en-US" b="1" dirty="0"/>
              <a:t>are regular and of normal </a:t>
            </a:r>
            <a:r>
              <a:rPr lang="en-US" b="1" dirty="0" smtClean="0"/>
              <a:t>depth</a:t>
            </a:r>
          </a:p>
        </p:txBody>
      </p:sp>
    </p:spTree>
    <p:extLst>
      <p:ext uri="{BB962C8B-B14F-4D97-AF65-F5344CB8AC3E}">
        <p14:creationId xmlns:p14="http://schemas.microsoft.com/office/powerpoint/2010/main" val="1662932560"/>
      </p:ext>
    </p:extLst>
  </p:cSld>
  <p:clrMapOvr>
    <a:masterClrMapping/>
  </p:clrMapOvr>
  <p:transition>
    <p:push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normAutofit/>
          </a:bodyPr>
          <a:lstStyle/>
          <a:p>
            <a:r>
              <a:rPr lang="en-US" b="1" u="sng" dirty="0" smtClean="0"/>
              <a:t>Implementation</a:t>
            </a:r>
            <a:endParaRPr lang="ar-IQ" b="1" u="sng" dirty="0"/>
          </a:p>
        </p:txBody>
      </p:sp>
      <p:sp>
        <p:nvSpPr>
          <p:cNvPr id="3" name="Content Placeholder 2"/>
          <p:cNvSpPr>
            <a:spLocks noGrp="1"/>
          </p:cNvSpPr>
          <p:nvPr>
            <p:ph idx="1"/>
          </p:nvPr>
        </p:nvSpPr>
        <p:spPr>
          <a:xfrm>
            <a:off x="0" y="1428736"/>
            <a:ext cx="9144000" cy="5429264"/>
          </a:xfrm>
        </p:spPr>
        <p:txBody>
          <a:bodyPr>
            <a:normAutofit lnSpcReduction="10000"/>
          </a:bodyPr>
          <a:lstStyle/>
          <a:p>
            <a:pPr algn="l">
              <a:buNone/>
            </a:pPr>
            <a:r>
              <a:rPr lang="en-US" b="1" dirty="0" smtClean="0"/>
              <a:t>1- Draw </a:t>
            </a:r>
            <a:r>
              <a:rPr lang="en-US" b="1" dirty="0"/>
              <a:t>curtain around bed and/or close door. </a:t>
            </a:r>
            <a:endParaRPr lang="en-US" b="1" dirty="0" smtClean="0"/>
          </a:p>
          <a:p>
            <a:pPr algn="l">
              <a:buNone/>
            </a:pPr>
            <a:r>
              <a:rPr lang="en-US" b="1" dirty="0" smtClean="0"/>
              <a:t>2- Perform </a:t>
            </a:r>
            <a:r>
              <a:rPr lang="en-US" b="1" dirty="0"/>
              <a:t>hand hygiene.</a:t>
            </a:r>
          </a:p>
          <a:p>
            <a:pPr algn="l">
              <a:buNone/>
            </a:pPr>
            <a:r>
              <a:rPr lang="en-US" b="1" dirty="0" smtClean="0"/>
              <a:t>3- </a:t>
            </a:r>
            <a:r>
              <a:rPr lang="en-US" b="1" dirty="0"/>
              <a:t>Be sure that </a:t>
            </a:r>
            <a:r>
              <a:rPr lang="en-US" b="1" dirty="0" smtClean="0"/>
              <a:t>patient in lying position with </a:t>
            </a:r>
            <a:r>
              <a:rPr lang="en-US" b="1" dirty="0"/>
              <a:t>the head of the bed elevated </a:t>
            </a:r>
            <a:r>
              <a:rPr lang="en-US" b="1" dirty="0" smtClean="0"/>
              <a:t>to 45 degrees and chest </a:t>
            </a:r>
            <a:r>
              <a:rPr lang="en-US" b="1" dirty="0"/>
              <a:t>is visible. If necessary, move bed linen or gown.</a:t>
            </a:r>
          </a:p>
          <a:p>
            <a:pPr algn="l">
              <a:buNone/>
            </a:pPr>
            <a:r>
              <a:rPr lang="en-US" b="1" dirty="0" smtClean="0"/>
              <a:t>4- </a:t>
            </a:r>
            <a:r>
              <a:rPr lang="en-US" b="1" dirty="0"/>
              <a:t>Place patient’s arm in relaxed position across abdomen or lower chest or place your hand directly over patient’s upper abdomen.</a:t>
            </a:r>
          </a:p>
          <a:p>
            <a:pPr algn="l">
              <a:buNone/>
            </a:pPr>
            <a:r>
              <a:rPr lang="en-US" b="1" dirty="0" smtClean="0"/>
              <a:t>5- </a:t>
            </a:r>
            <a:r>
              <a:rPr lang="en-US" b="1" dirty="0"/>
              <a:t>Observe complete respiratory cycle (one inspiration and one expiration).</a:t>
            </a:r>
          </a:p>
          <a:p>
            <a:pPr algn="l">
              <a:buNone/>
            </a:pPr>
            <a:r>
              <a:rPr lang="en-US" b="1" dirty="0" smtClean="0"/>
              <a:t> </a:t>
            </a:r>
          </a:p>
        </p:txBody>
      </p:sp>
    </p:spTree>
    <p:extLst>
      <p:ext uri="{BB962C8B-B14F-4D97-AF65-F5344CB8AC3E}">
        <p14:creationId xmlns:p14="http://schemas.microsoft.com/office/powerpoint/2010/main" val="1938402773"/>
      </p:ext>
    </p:extLst>
  </p:cSld>
  <p:clrMapOvr>
    <a:masterClrMapping/>
  </p:clrMapOvr>
  <p:transition>
    <p:push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normAutofit/>
          </a:bodyPr>
          <a:lstStyle/>
          <a:p>
            <a:endParaRPr lang="ar-IQ" dirty="0"/>
          </a:p>
        </p:txBody>
      </p:sp>
      <p:sp>
        <p:nvSpPr>
          <p:cNvPr id="3" name="Content Placeholder 2"/>
          <p:cNvSpPr>
            <a:spLocks noGrp="1"/>
          </p:cNvSpPr>
          <p:nvPr>
            <p:ph idx="1"/>
          </p:nvPr>
        </p:nvSpPr>
        <p:spPr>
          <a:xfrm>
            <a:off x="0" y="1428736"/>
            <a:ext cx="9144000" cy="5429264"/>
          </a:xfrm>
        </p:spPr>
        <p:txBody>
          <a:bodyPr/>
          <a:lstStyle/>
          <a:p>
            <a:pPr algn="l">
              <a:buNone/>
            </a:pPr>
            <a:endParaRPr lang="en-US" b="1" dirty="0" smtClean="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84784"/>
            <a:ext cx="8280920"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8402773"/>
      </p:ext>
    </p:extLst>
  </p:cSld>
  <p:clrMapOvr>
    <a:masterClrMapping/>
  </p:clrMapOvr>
  <p:transition>
    <p:push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normAutofit/>
          </a:bodyPr>
          <a:lstStyle/>
          <a:p>
            <a:endParaRPr lang="ar-IQ" dirty="0"/>
          </a:p>
        </p:txBody>
      </p:sp>
      <p:sp>
        <p:nvSpPr>
          <p:cNvPr id="3" name="Content Placeholder 2"/>
          <p:cNvSpPr>
            <a:spLocks noGrp="1"/>
          </p:cNvSpPr>
          <p:nvPr>
            <p:ph idx="1"/>
          </p:nvPr>
        </p:nvSpPr>
        <p:spPr>
          <a:xfrm>
            <a:off x="0" y="1428736"/>
            <a:ext cx="9144000" cy="5429264"/>
          </a:xfrm>
        </p:spPr>
        <p:txBody>
          <a:bodyPr/>
          <a:lstStyle/>
          <a:p>
            <a:pPr algn="l" rtl="0">
              <a:buNone/>
            </a:pPr>
            <a:r>
              <a:rPr lang="en-US" b="1" dirty="0" smtClean="0"/>
              <a:t>6- After </a:t>
            </a:r>
            <a:r>
              <a:rPr lang="en-US" b="1" dirty="0"/>
              <a:t>observing cycle, look at second hand </a:t>
            </a:r>
            <a:r>
              <a:rPr lang="en-US" b="1" dirty="0" smtClean="0"/>
              <a:t>of watch </a:t>
            </a:r>
            <a:r>
              <a:rPr lang="en-US" b="1" dirty="0"/>
              <a:t>and begin to count </a:t>
            </a:r>
            <a:r>
              <a:rPr lang="en-US" b="1" dirty="0" smtClean="0"/>
              <a:t>rate.</a:t>
            </a:r>
          </a:p>
          <a:p>
            <a:pPr algn="l" rtl="0">
              <a:buNone/>
            </a:pPr>
            <a:r>
              <a:rPr lang="en-US" b="1" dirty="0"/>
              <a:t>7- If rhythm is regular, count number of respirations in 30 seconds and multiply by 2. If rhythm is irregular, less than 12, or greater than 20, count for 1 full </a:t>
            </a:r>
            <a:r>
              <a:rPr lang="en-US" b="1" dirty="0" smtClean="0"/>
              <a:t>minute.</a:t>
            </a:r>
          </a:p>
          <a:p>
            <a:pPr algn="l" rtl="0">
              <a:buNone/>
            </a:pPr>
            <a:r>
              <a:rPr lang="en-US" b="1" dirty="0"/>
              <a:t>8- Note depth of respirations by observing degree of chest wall movement while counting rate</a:t>
            </a:r>
            <a:r>
              <a:rPr lang="en-US" b="1" dirty="0" smtClean="0"/>
              <a:t>.</a:t>
            </a:r>
          </a:p>
          <a:p>
            <a:pPr algn="l" rtl="0">
              <a:buNone/>
            </a:pPr>
            <a:r>
              <a:rPr lang="en-US" b="1" dirty="0"/>
              <a:t>9- Replace bed linen and patient’s </a:t>
            </a:r>
            <a:r>
              <a:rPr lang="en-US" b="1" dirty="0" smtClean="0"/>
              <a:t>gown</a:t>
            </a:r>
          </a:p>
          <a:p>
            <a:pPr algn="l" rtl="0">
              <a:buNone/>
            </a:pPr>
            <a:r>
              <a:rPr lang="en-US" b="1" dirty="0"/>
              <a:t>10- Perform hand hygiene.</a:t>
            </a:r>
            <a:endParaRPr lang="en-US" b="1" dirty="0" smtClean="0"/>
          </a:p>
        </p:txBody>
      </p:sp>
    </p:spTree>
    <p:extLst>
      <p:ext uri="{BB962C8B-B14F-4D97-AF65-F5344CB8AC3E}">
        <p14:creationId xmlns:p14="http://schemas.microsoft.com/office/powerpoint/2010/main" val="1938402773"/>
      </p:ext>
    </p:extLst>
  </p:cSld>
  <p:clrMapOvr>
    <a:masterClrMapping/>
  </p:clrMapOvr>
  <p:transition>
    <p:push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00108"/>
          </a:xfrm>
          <a:solidFill>
            <a:schemeClr val="accent3">
              <a:lumMod val="20000"/>
              <a:lumOff val="80000"/>
            </a:schemeClr>
          </a:solidFill>
        </p:spPr>
        <p:txBody>
          <a:bodyPr/>
          <a:lstStyle/>
          <a:p>
            <a:r>
              <a:rPr lang="en-US"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3- Respiratory Rate</a:t>
            </a:r>
            <a:endParaRPr lang="ar-IQ"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p:txBody>
      </p:sp>
      <p:sp>
        <p:nvSpPr>
          <p:cNvPr id="3" name="عنصر نائب للمحتوى 2"/>
          <p:cNvSpPr>
            <a:spLocks noGrp="1"/>
          </p:cNvSpPr>
          <p:nvPr>
            <p:ph idx="1"/>
          </p:nvPr>
        </p:nvSpPr>
        <p:spPr>
          <a:xfrm>
            <a:off x="0" y="1000108"/>
            <a:ext cx="9144000" cy="5857892"/>
          </a:xfrm>
        </p:spPr>
        <p:style>
          <a:lnRef idx="2">
            <a:schemeClr val="accent1"/>
          </a:lnRef>
          <a:fillRef idx="1">
            <a:schemeClr val="lt1"/>
          </a:fillRef>
          <a:effectRef idx="0">
            <a:schemeClr val="accent1"/>
          </a:effectRef>
          <a:fontRef idx="minor">
            <a:schemeClr val="dk1"/>
          </a:fontRef>
        </p:style>
        <p:txBody>
          <a:bodyPr>
            <a:normAutofit/>
          </a:bodyPr>
          <a:lstStyle/>
          <a:p>
            <a:pPr marL="0" indent="0" algn="l">
              <a:buNone/>
            </a:pPr>
            <a:endParaRPr lang="en-US" dirty="0" smtClean="0"/>
          </a:p>
          <a:p>
            <a:pPr marL="0" indent="0" algn="l">
              <a:buNone/>
            </a:pPr>
            <a:r>
              <a:rPr lang="en-US" sz="3600" b="1" u="sng"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Introduction</a:t>
            </a:r>
            <a:endParaRPr lang="en-US" dirty="0" smtClean="0"/>
          </a:p>
          <a:p>
            <a:pPr marL="0" indent="0" algn="l" rtl="0">
              <a:buNone/>
            </a:pPr>
            <a:r>
              <a:rPr lang="en-US" b="1" dirty="0" smtClean="0"/>
              <a:t>The mechanism of respiration exchanges oxygen (O2) and carbon dioxide (CO2) between cells of the body and atmosphere.</a:t>
            </a:r>
            <a:r>
              <a:rPr lang="en-US" dirty="0" smtClean="0"/>
              <a:t> </a:t>
            </a:r>
            <a:endParaRPr lang="ar-IQ" dirty="0"/>
          </a:p>
        </p:txBody>
      </p:sp>
    </p:spTree>
  </p:cSld>
  <p:clrMapOvr>
    <a:masterClrMapping/>
  </p:clrMapOvr>
  <p:transition>
    <p:push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normAutofit/>
          </a:bodyPr>
          <a:lstStyle/>
          <a:p>
            <a:r>
              <a:rPr lang="en-US" b="1" dirty="0" smtClean="0"/>
              <a:t>Evaluation</a:t>
            </a:r>
            <a:endParaRPr lang="ar-IQ" b="1" dirty="0"/>
          </a:p>
        </p:txBody>
      </p:sp>
      <p:sp>
        <p:nvSpPr>
          <p:cNvPr id="3" name="Content Placeholder 2"/>
          <p:cNvSpPr>
            <a:spLocks noGrp="1"/>
          </p:cNvSpPr>
          <p:nvPr>
            <p:ph idx="1"/>
          </p:nvPr>
        </p:nvSpPr>
        <p:spPr>
          <a:xfrm>
            <a:off x="0" y="1428736"/>
            <a:ext cx="9144000" cy="5429264"/>
          </a:xfrm>
        </p:spPr>
        <p:txBody>
          <a:bodyPr/>
          <a:lstStyle/>
          <a:p>
            <a:pPr algn="l" rtl="0">
              <a:buNone/>
            </a:pPr>
            <a:endParaRPr lang="en-US" b="1" dirty="0" smtClean="0"/>
          </a:p>
          <a:p>
            <a:pPr algn="l" rtl="0">
              <a:buNone/>
            </a:pPr>
            <a:r>
              <a:rPr lang="en-US" b="1" dirty="0" smtClean="0"/>
              <a:t>Compare </a:t>
            </a:r>
            <a:r>
              <a:rPr lang="en-US" b="1" dirty="0"/>
              <a:t>respirations with patient’s previous baseline and usual rate, rhythm, and depth.</a:t>
            </a:r>
          </a:p>
          <a:p>
            <a:pPr algn="l" rtl="0">
              <a:buNone/>
            </a:pPr>
            <a:endParaRPr lang="en-US" b="1" dirty="0" smtClean="0"/>
          </a:p>
        </p:txBody>
      </p:sp>
    </p:spTree>
    <p:extLst>
      <p:ext uri="{BB962C8B-B14F-4D97-AF65-F5344CB8AC3E}">
        <p14:creationId xmlns:p14="http://schemas.microsoft.com/office/powerpoint/2010/main" val="1569260154"/>
      </p:ext>
    </p:extLst>
  </p:cSld>
  <p:clrMapOvr>
    <a:masterClrMapping/>
  </p:clrMapOvr>
  <p:transition>
    <p:push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normAutofit/>
          </a:bodyPr>
          <a:lstStyle/>
          <a:p>
            <a:pPr rtl="0"/>
            <a:r>
              <a:rPr lang="en-US" sz="4800" b="1" dirty="0" smtClean="0">
                <a:ln w="18000">
                  <a:solidFill>
                    <a:schemeClr val="accent2">
                      <a:satMod val="140000"/>
                    </a:schemeClr>
                  </a:solidFill>
                  <a:prstDash val="solid"/>
                  <a:miter lim="800000"/>
                </a:ln>
                <a:solidFill>
                  <a:sysClr val="windowText" lastClr="000000"/>
                </a:solidFill>
              </a:rPr>
              <a:t>4- Measuring Body Temperature </a:t>
            </a:r>
            <a:endParaRPr lang="ar-IQ" sz="4800" b="1" dirty="0">
              <a:ln w="18000">
                <a:solidFill>
                  <a:schemeClr val="accent2">
                    <a:satMod val="140000"/>
                  </a:schemeClr>
                </a:solidFill>
                <a:prstDash val="solid"/>
                <a:miter lim="800000"/>
              </a:ln>
              <a:solidFill>
                <a:sysClr val="windowText" lastClr="000000"/>
              </a:solidFill>
            </a:endParaRPr>
          </a:p>
        </p:txBody>
      </p:sp>
      <p:sp>
        <p:nvSpPr>
          <p:cNvPr id="3" name="عنصر نائب للمحتوى 2"/>
          <p:cNvSpPr>
            <a:spLocks noGrp="1"/>
          </p:cNvSpPr>
          <p:nvPr>
            <p:ph idx="1"/>
          </p:nvPr>
        </p:nvSpPr>
        <p:spPr>
          <a:xfrm>
            <a:off x="0" y="1428736"/>
            <a:ext cx="9144000" cy="5429264"/>
          </a:xfrm>
        </p:spPr>
        <p:style>
          <a:lnRef idx="2">
            <a:schemeClr val="accent1"/>
          </a:lnRef>
          <a:fillRef idx="1">
            <a:schemeClr val="lt1"/>
          </a:fillRef>
          <a:effectRef idx="0">
            <a:schemeClr val="accent1"/>
          </a:effectRef>
          <a:fontRef idx="minor">
            <a:schemeClr val="dk1"/>
          </a:fontRef>
        </p:style>
        <p:txBody>
          <a:bodyPr/>
          <a:lstStyle/>
          <a:p>
            <a:pPr algn="ctr" rtl="0">
              <a:buNone/>
            </a:pPr>
            <a:endParaRPr lang="en-US" sz="4800" b="1" dirty="0" smtClean="0">
              <a:latin typeface="Arial Rounded MT Bold" pitchFamily="34" charset="0"/>
            </a:endParaRPr>
          </a:p>
          <a:p>
            <a:pPr algn="l" rtl="0">
              <a:buNone/>
            </a:pPr>
            <a:r>
              <a:rPr lang="en-US" sz="4400" b="1" u="sng" dirty="0" smtClean="0">
                <a:cs typeface="+mj-cs"/>
              </a:rPr>
              <a:t>Body temperature: </a:t>
            </a:r>
            <a:r>
              <a:rPr lang="en-US" sz="4400" dirty="0" smtClean="0">
                <a:cs typeface="+mj-cs"/>
              </a:rPr>
              <a:t>is the difference between the amount of heat produced by the body processes and the amount of heat lost to the external environment.</a:t>
            </a:r>
            <a:endParaRPr lang="ar-IQ" sz="4400" dirty="0">
              <a:cs typeface="+mj-cs"/>
            </a:endParaRPr>
          </a:p>
        </p:txBody>
      </p:sp>
    </p:spTree>
    <p:extLst>
      <p:ext uri="{BB962C8B-B14F-4D97-AF65-F5344CB8AC3E}">
        <p14:creationId xmlns:p14="http://schemas.microsoft.com/office/powerpoint/2010/main" val="1668413696"/>
      </p:ext>
    </p:extLst>
  </p:cSld>
  <p:clrMapOvr>
    <a:masterClrMapping/>
  </p:clrMapOvr>
  <p:transition>
    <p:push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lstStyle/>
          <a:p>
            <a:endParaRPr lang="ar-IQ" dirty="0"/>
          </a:p>
        </p:txBody>
      </p:sp>
      <p:sp>
        <p:nvSpPr>
          <p:cNvPr id="3" name="عنصر نائب للمحتوى 2"/>
          <p:cNvSpPr>
            <a:spLocks noGrp="1"/>
          </p:cNvSpPr>
          <p:nvPr>
            <p:ph idx="1"/>
          </p:nvPr>
        </p:nvSpPr>
        <p:spPr>
          <a:xfrm>
            <a:off x="0" y="1428736"/>
            <a:ext cx="9144000" cy="5429264"/>
          </a:xfrm>
        </p:spPr>
        <p:style>
          <a:lnRef idx="2">
            <a:schemeClr val="accent1"/>
          </a:lnRef>
          <a:fillRef idx="1">
            <a:schemeClr val="lt1"/>
          </a:fillRef>
          <a:effectRef idx="0">
            <a:schemeClr val="accent1"/>
          </a:effectRef>
          <a:fontRef idx="minor">
            <a:schemeClr val="dk1"/>
          </a:fontRef>
        </p:style>
        <p:txBody>
          <a:bodyPr/>
          <a:lstStyle/>
          <a:p>
            <a:pPr algn="l" rtl="0">
              <a:buNone/>
            </a:pPr>
            <a:r>
              <a:rPr lang="en-US" sz="3600" b="1" u="sng" dirty="0" smtClean="0">
                <a:cs typeface="+mj-cs"/>
              </a:rPr>
              <a:t>1-The core temperature</a:t>
            </a:r>
            <a:r>
              <a:rPr lang="en-US" sz="3600" dirty="0" smtClean="0">
                <a:cs typeface="+mj-cs"/>
              </a:rPr>
              <a:t>, or temperature of the deep body tissues is under control of the hypothalamus and is maintained within a narrow range.</a:t>
            </a:r>
          </a:p>
          <a:p>
            <a:pPr algn="l" rtl="0">
              <a:buNone/>
            </a:pPr>
            <a:endParaRPr lang="en-US" sz="3600" dirty="0" smtClean="0">
              <a:cs typeface="+mj-cs"/>
            </a:endParaRPr>
          </a:p>
          <a:p>
            <a:pPr algn="l" rtl="0">
              <a:buNone/>
            </a:pPr>
            <a:r>
              <a:rPr lang="en-US" sz="3600" b="1" u="sng" dirty="0" smtClean="0">
                <a:cs typeface="+mj-cs"/>
              </a:rPr>
              <a:t>2-Skin or body surface temperature </a:t>
            </a:r>
            <a:r>
              <a:rPr lang="en-US" sz="3600" dirty="0" smtClean="0">
                <a:cs typeface="+mj-cs"/>
              </a:rPr>
              <a:t>rises and falls as the temperature of the surrounding environment changes and can fluctuate dramatically.</a:t>
            </a:r>
            <a:endParaRPr lang="ar-IQ" sz="3600" dirty="0">
              <a:cs typeface="+mj-cs"/>
            </a:endParaRPr>
          </a:p>
        </p:txBody>
      </p:sp>
    </p:spTree>
    <p:extLst>
      <p:ext uri="{BB962C8B-B14F-4D97-AF65-F5344CB8AC3E}">
        <p14:creationId xmlns:p14="http://schemas.microsoft.com/office/powerpoint/2010/main" val="458988850"/>
      </p:ext>
    </p:extLst>
  </p:cSld>
  <p:clrMapOvr>
    <a:masterClrMapping/>
  </p:clrMapOvr>
  <p:transition>
    <p:push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857232"/>
          </a:xfrm>
        </p:spPr>
        <p:style>
          <a:lnRef idx="2">
            <a:schemeClr val="dk1"/>
          </a:lnRef>
          <a:fillRef idx="1">
            <a:schemeClr val="lt1"/>
          </a:fillRef>
          <a:effectRef idx="0">
            <a:schemeClr val="dk1"/>
          </a:effectRef>
          <a:fontRef idx="minor">
            <a:schemeClr val="dk1"/>
          </a:fontRef>
        </p:style>
        <p:txBody>
          <a:bodyPr/>
          <a:lstStyle/>
          <a:p>
            <a:endParaRPr lang="ar-IQ"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283877643"/>
              </p:ext>
            </p:extLst>
          </p:nvPr>
        </p:nvGraphicFramePr>
        <p:xfrm>
          <a:off x="142844" y="1071546"/>
          <a:ext cx="8858312" cy="5572164"/>
        </p:xfrm>
        <a:graphic>
          <a:graphicData uri="http://schemas.openxmlformats.org/drawingml/2006/table">
            <a:tbl>
              <a:tblPr rtl="1" firstRow="1" bandRow="1">
                <a:tableStyleId>{BC89EF96-8CEA-46FF-86C4-4CE0E7609802}</a:tableStyleId>
              </a:tblPr>
              <a:tblGrid>
                <a:gridCol w="3116738"/>
                <a:gridCol w="5741574"/>
              </a:tblGrid>
              <a:tr h="1301901">
                <a:tc>
                  <a:txBody>
                    <a:bodyPr/>
                    <a:lstStyle/>
                    <a:p>
                      <a:pPr algn="l" rtl="0"/>
                      <a:r>
                        <a:rPr lang="en-US" sz="4000" dirty="0" smtClean="0"/>
                        <a:t>Surface site </a:t>
                      </a:r>
                      <a:endParaRPr lang="ar-IQ" sz="4000" dirty="0"/>
                    </a:p>
                  </a:txBody>
                  <a:tcPr/>
                </a:tc>
                <a:tc>
                  <a:txBody>
                    <a:bodyPr/>
                    <a:lstStyle/>
                    <a:p>
                      <a:pPr algn="l" rtl="0"/>
                      <a:r>
                        <a:rPr lang="en-US" sz="4000" dirty="0" smtClean="0"/>
                        <a:t>Core site </a:t>
                      </a:r>
                      <a:endParaRPr lang="ar-IQ" sz="4000" dirty="0"/>
                    </a:p>
                  </a:txBody>
                  <a:tcPr/>
                </a:tc>
              </a:tr>
              <a:tr h="4270263">
                <a:tc>
                  <a:txBody>
                    <a:bodyPr/>
                    <a:lstStyle/>
                    <a:p>
                      <a:pPr algn="l" rtl="0"/>
                      <a:r>
                        <a:rPr lang="en-US" sz="4000" dirty="0" smtClean="0"/>
                        <a:t>1-Skin</a:t>
                      </a:r>
                    </a:p>
                    <a:p>
                      <a:pPr algn="l" rtl="0"/>
                      <a:r>
                        <a:rPr lang="en-US" sz="4000" dirty="0" smtClean="0"/>
                        <a:t>2-</a:t>
                      </a:r>
                      <a:r>
                        <a:rPr lang="en-US" sz="4000" baseline="0" dirty="0" smtClean="0"/>
                        <a:t> Oral cavity</a:t>
                      </a:r>
                    </a:p>
                    <a:p>
                      <a:pPr algn="l" rtl="0"/>
                      <a:r>
                        <a:rPr lang="en-US" sz="4000" baseline="0" dirty="0" smtClean="0"/>
                        <a:t>3- Axillary</a:t>
                      </a:r>
                      <a:endParaRPr lang="ar-IQ" sz="4000" dirty="0"/>
                    </a:p>
                  </a:txBody>
                  <a:tcPr/>
                </a:tc>
                <a:tc>
                  <a:txBody>
                    <a:bodyPr/>
                    <a:lstStyle/>
                    <a:p>
                      <a:pPr algn="l" rtl="0"/>
                      <a:r>
                        <a:rPr lang="en-US" sz="4000" dirty="0" smtClean="0"/>
                        <a:t>1-Rectum </a:t>
                      </a:r>
                    </a:p>
                    <a:p>
                      <a:pPr algn="l" rtl="0"/>
                      <a:r>
                        <a:rPr lang="en-US" sz="4000" dirty="0" smtClean="0"/>
                        <a:t>2-</a:t>
                      </a:r>
                      <a:r>
                        <a:rPr lang="en-US" sz="4000" baseline="0" dirty="0" smtClean="0"/>
                        <a:t> Tympanic membrane </a:t>
                      </a:r>
                    </a:p>
                    <a:p>
                      <a:pPr algn="l" rtl="0"/>
                      <a:r>
                        <a:rPr lang="en-US" sz="4000" baseline="0" dirty="0" smtClean="0"/>
                        <a:t>3- Esophagus</a:t>
                      </a:r>
                    </a:p>
                    <a:p>
                      <a:pPr algn="l" rtl="0"/>
                      <a:r>
                        <a:rPr lang="en-US" sz="4000" baseline="0" dirty="0" smtClean="0"/>
                        <a:t>4- Pulmonary artery</a:t>
                      </a:r>
                    </a:p>
                    <a:p>
                      <a:pPr algn="l" rtl="0"/>
                      <a:r>
                        <a:rPr lang="en-US" sz="4000" baseline="0" dirty="0" smtClean="0"/>
                        <a:t>5- Urinary bladder</a:t>
                      </a:r>
                      <a:endParaRPr lang="ar-IQ" sz="4000" dirty="0"/>
                    </a:p>
                  </a:txBody>
                  <a:tcPr/>
                </a:tc>
              </a:tr>
            </a:tbl>
          </a:graphicData>
        </a:graphic>
      </p:graphicFrame>
    </p:spTree>
    <p:extLst>
      <p:ext uri="{BB962C8B-B14F-4D97-AF65-F5344CB8AC3E}">
        <p14:creationId xmlns:p14="http://schemas.microsoft.com/office/powerpoint/2010/main" val="3042567981"/>
      </p:ext>
    </p:extLst>
  </p:cSld>
  <p:clrMapOvr>
    <a:masterClrMapping/>
  </p:clrMapOvr>
  <p:transition>
    <p:push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71546"/>
          </a:xfrm>
        </p:spPr>
        <p:style>
          <a:lnRef idx="2">
            <a:schemeClr val="dk1"/>
          </a:lnRef>
          <a:fillRef idx="1">
            <a:schemeClr val="lt1"/>
          </a:fillRef>
          <a:effectRef idx="0">
            <a:schemeClr val="dk1"/>
          </a:effectRef>
          <a:fontRef idx="minor">
            <a:schemeClr val="dk1"/>
          </a:fontRef>
        </p:style>
        <p:txBody>
          <a:bodyPr/>
          <a:lstStyle/>
          <a:p>
            <a:endParaRPr lang="ar-IQ" dirty="0"/>
          </a:p>
        </p:txBody>
      </p:sp>
      <p:sp>
        <p:nvSpPr>
          <p:cNvPr id="3" name="عنصر نائب للمحتوى 2"/>
          <p:cNvSpPr>
            <a:spLocks noGrp="1"/>
          </p:cNvSpPr>
          <p:nvPr>
            <p:ph idx="1"/>
          </p:nvPr>
        </p:nvSpPr>
        <p:spPr>
          <a:xfrm>
            <a:off x="0" y="1071546"/>
            <a:ext cx="9144000" cy="5786454"/>
          </a:xfrm>
        </p:spPr>
        <p:style>
          <a:lnRef idx="2">
            <a:schemeClr val="accent1"/>
          </a:lnRef>
          <a:fillRef idx="1">
            <a:schemeClr val="lt1"/>
          </a:fillRef>
          <a:effectRef idx="0">
            <a:schemeClr val="accent1"/>
          </a:effectRef>
          <a:fontRef idx="minor">
            <a:schemeClr val="dk1"/>
          </a:fontRef>
        </p:style>
        <p:txBody>
          <a:bodyPr/>
          <a:lstStyle/>
          <a:p>
            <a:pPr algn="l" rtl="0">
              <a:buNone/>
            </a:pPr>
            <a:endParaRPr lang="en-US" dirty="0" smtClean="0">
              <a:solidFill>
                <a:srgbClr val="FF0000"/>
              </a:solidFill>
            </a:endParaRPr>
          </a:p>
          <a:p>
            <a:pPr algn="l" rtl="0">
              <a:buNone/>
            </a:pPr>
            <a:endParaRPr lang="en-US" dirty="0" smtClean="0">
              <a:solidFill>
                <a:srgbClr val="FF0000"/>
              </a:solidFill>
            </a:endParaRPr>
          </a:p>
          <a:p>
            <a:pPr algn="ctr" rtl="0">
              <a:buNone/>
            </a:pPr>
            <a:endParaRPr lang="en-US" sz="4800" b="1" dirty="0" smtClean="0"/>
          </a:p>
          <a:p>
            <a:pPr algn="ctr" rtl="0">
              <a:buNone/>
            </a:pPr>
            <a:endParaRPr lang="en-US" sz="4800" b="1" dirty="0"/>
          </a:p>
          <a:p>
            <a:pPr algn="ctr" rtl="0">
              <a:buNone/>
            </a:pPr>
            <a:endParaRPr lang="en-US" sz="4800" b="1" dirty="0" smtClean="0"/>
          </a:p>
        </p:txBody>
      </p:sp>
      <p:sp>
        <p:nvSpPr>
          <p:cNvPr id="4" name="دبوس زينة 3"/>
          <p:cNvSpPr/>
          <p:nvPr/>
        </p:nvSpPr>
        <p:spPr>
          <a:xfrm>
            <a:off x="539552" y="2060848"/>
            <a:ext cx="8352928" cy="3384376"/>
          </a:xfrm>
          <a:prstGeom prst="plaque">
            <a:avLst/>
          </a:prstGeom>
        </p:spPr>
        <p:style>
          <a:lnRef idx="2">
            <a:schemeClr val="accent1"/>
          </a:lnRef>
          <a:fillRef idx="1">
            <a:schemeClr val="lt1"/>
          </a:fillRef>
          <a:effectRef idx="0">
            <a:schemeClr val="accent1"/>
          </a:effectRef>
          <a:fontRef idx="minor">
            <a:schemeClr val="dk1"/>
          </a:fontRef>
        </p:style>
        <p:txBody>
          <a:bodyPr rtlCol="1" anchor="ctr"/>
          <a:lstStyle/>
          <a:p>
            <a:pPr algn="ctr" rtl="0"/>
            <a:r>
              <a:rPr lang="en-US" sz="3600" b="1" dirty="0">
                <a:solidFill>
                  <a:prstClr val="black"/>
                </a:solidFill>
              </a:rPr>
              <a:t>Normal range of body </a:t>
            </a:r>
            <a:r>
              <a:rPr lang="en-US" sz="3600" b="1" dirty="0" smtClean="0">
                <a:solidFill>
                  <a:prstClr val="black"/>
                </a:solidFill>
              </a:rPr>
              <a:t>temperature</a:t>
            </a:r>
          </a:p>
          <a:p>
            <a:pPr algn="ctr" rtl="0"/>
            <a:endParaRPr lang="en-US" sz="3600" b="1" dirty="0">
              <a:solidFill>
                <a:prstClr val="black"/>
              </a:solidFill>
            </a:endParaRPr>
          </a:p>
          <a:p>
            <a:pPr algn="ctr" rtl="0"/>
            <a:r>
              <a:rPr lang="en-US" sz="3600" b="1" dirty="0">
                <a:solidFill>
                  <a:prstClr val="black"/>
                </a:solidFill>
              </a:rPr>
              <a:t> (36 - 38 ) </a:t>
            </a:r>
            <a:r>
              <a:rPr lang="en-US" sz="3600" b="1" dirty="0" err="1">
                <a:solidFill>
                  <a:prstClr val="black"/>
                </a:solidFill>
              </a:rPr>
              <a:t>centegrade</a:t>
            </a:r>
            <a:r>
              <a:rPr lang="en-US" sz="3600" b="1" dirty="0">
                <a:solidFill>
                  <a:prstClr val="black"/>
                </a:solidFill>
              </a:rPr>
              <a:t> or </a:t>
            </a:r>
            <a:r>
              <a:rPr lang="en-US" sz="3600" b="1" dirty="0" err="1">
                <a:solidFill>
                  <a:prstClr val="black"/>
                </a:solidFill>
              </a:rPr>
              <a:t>celsius</a:t>
            </a:r>
            <a:r>
              <a:rPr lang="en-US" sz="3600" b="1" dirty="0">
                <a:solidFill>
                  <a:prstClr val="black"/>
                </a:solidFill>
              </a:rPr>
              <a:t> </a:t>
            </a:r>
            <a:endParaRPr lang="ar-IQ" sz="3600" b="1" dirty="0">
              <a:solidFill>
                <a:prstClr val="black"/>
              </a:solidFill>
            </a:endParaRPr>
          </a:p>
          <a:p>
            <a:pPr algn="l" rtl="0"/>
            <a:endParaRPr lang="ar-IQ" sz="2400" b="1" dirty="0">
              <a:solidFill>
                <a:prstClr val="black"/>
              </a:solidFill>
            </a:endParaRPr>
          </a:p>
        </p:txBody>
      </p:sp>
    </p:spTree>
    <p:extLst>
      <p:ext uri="{BB962C8B-B14F-4D97-AF65-F5344CB8AC3E}">
        <p14:creationId xmlns:p14="http://schemas.microsoft.com/office/powerpoint/2010/main" val="2668241001"/>
      </p:ext>
    </p:extLst>
  </p:cSld>
  <p:clrMapOvr>
    <a:masterClrMapping/>
  </p:clrMapOvr>
  <p:transition>
    <p:push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lstStyle/>
          <a:p>
            <a:endParaRPr lang="ar-IQ" dirty="0"/>
          </a:p>
        </p:txBody>
      </p:sp>
      <p:sp>
        <p:nvSpPr>
          <p:cNvPr id="3" name="عنصر نائب للمحتوى 2"/>
          <p:cNvSpPr>
            <a:spLocks noGrp="1"/>
          </p:cNvSpPr>
          <p:nvPr>
            <p:ph idx="1"/>
          </p:nvPr>
        </p:nvSpPr>
        <p:spPr>
          <a:xfrm>
            <a:off x="0" y="1428736"/>
            <a:ext cx="9144000" cy="5429264"/>
          </a:xfrm>
        </p:spPr>
        <p:style>
          <a:lnRef idx="2">
            <a:schemeClr val="accent1"/>
          </a:lnRef>
          <a:fillRef idx="1">
            <a:schemeClr val="lt1"/>
          </a:fillRef>
          <a:effectRef idx="0">
            <a:schemeClr val="accent1"/>
          </a:effectRef>
          <a:fontRef idx="minor">
            <a:schemeClr val="dk1"/>
          </a:fontRef>
        </p:style>
        <p:txBody>
          <a:bodyPr>
            <a:normAutofit/>
          </a:bodyPr>
          <a:lstStyle/>
          <a:p>
            <a:pPr algn="l" rtl="0"/>
            <a:r>
              <a:rPr lang="en-US" sz="4800" b="1" u="sng" dirty="0" smtClean="0">
                <a:solidFill>
                  <a:schemeClr val="tx1"/>
                </a:solidFill>
              </a:rPr>
              <a:t>Fever  or Pyrexia</a:t>
            </a:r>
            <a:r>
              <a:rPr lang="en-US" sz="4800" dirty="0" smtClean="0">
                <a:solidFill>
                  <a:sysClr val="windowText" lastClr="000000"/>
                </a:solidFill>
              </a:rPr>
              <a:t>: Body temperature more than 38c.</a:t>
            </a:r>
          </a:p>
          <a:p>
            <a:pPr algn="l" rtl="0"/>
            <a:r>
              <a:rPr lang="en-US" sz="4800" b="1" u="sng" dirty="0" smtClean="0">
                <a:solidFill>
                  <a:sysClr val="windowText" lastClr="000000"/>
                </a:solidFill>
              </a:rPr>
              <a:t>Hyperpyrexia: </a:t>
            </a:r>
            <a:r>
              <a:rPr lang="en-US" sz="4800" dirty="0" smtClean="0">
                <a:solidFill>
                  <a:sysClr val="windowText" lastClr="000000"/>
                </a:solidFill>
              </a:rPr>
              <a:t>Body temperature more than 40c.</a:t>
            </a:r>
          </a:p>
          <a:p>
            <a:pPr algn="l" rtl="0"/>
            <a:r>
              <a:rPr lang="en-US" sz="4800" b="1" u="sng" dirty="0" smtClean="0">
                <a:solidFill>
                  <a:sysClr val="windowText" lastClr="000000"/>
                </a:solidFill>
              </a:rPr>
              <a:t>Hypothermia: </a:t>
            </a:r>
            <a:r>
              <a:rPr lang="en-US" sz="4800" dirty="0" smtClean="0">
                <a:solidFill>
                  <a:sysClr val="windowText" lastClr="000000"/>
                </a:solidFill>
              </a:rPr>
              <a:t>Body temperature less than 36c.</a:t>
            </a:r>
            <a:endParaRPr lang="ar-IQ" sz="4800" dirty="0">
              <a:solidFill>
                <a:sysClr val="windowText" lastClr="000000"/>
              </a:solidFill>
            </a:endParaRPr>
          </a:p>
        </p:txBody>
      </p:sp>
    </p:spTree>
    <p:extLst>
      <p:ext uri="{BB962C8B-B14F-4D97-AF65-F5344CB8AC3E}">
        <p14:creationId xmlns:p14="http://schemas.microsoft.com/office/powerpoint/2010/main" val="2096591187"/>
      </p:ext>
    </p:extLst>
  </p:cSld>
  <p:clrMapOvr>
    <a:masterClrMapping/>
  </p:clrMapOvr>
  <p:transition>
    <p:push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42984"/>
          </a:xfrm>
        </p:spPr>
        <p:style>
          <a:lnRef idx="2">
            <a:schemeClr val="dk1"/>
          </a:lnRef>
          <a:fillRef idx="1">
            <a:schemeClr val="lt1"/>
          </a:fillRef>
          <a:effectRef idx="0">
            <a:schemeClr val="dk1"/>
          </a:effectRef>
          <a:fontRef idx="minor">
            <a:schemeClr val="dk1"/>
          </a:fontRef>
        </p:style>
        <p:txBody>
          <a:bodyPr>
            <a:normAutofit/>
          </a:bodyPr>
          <a:lstStyle/>
          <a:p>
            <a:r>
              <a:rPr lang="en-US" sz="5400" b="1" u="sng" dirty="0" smtClean="0">
                <a:ln w="12700">
                  <a:solidFill>
                    <a:schemeClr val="tx2">
                      <a:satMod val="155000"/>
                    </a:schemeClr>
                  </a:solidFill>
                  <a:prstDash val="solid"/>
                </a:ln>
                <a:solidFill>
                  <a:sysClr val="windowText" lastClr="000000"/>
                </a:solidFill>
                <a:latin typeface="Arial Rounded MT Bold" pitchFamily="34" charset="0"/>
              </a:rPr>
              <a:t>Notes</a:t>
            </a:r>
            <a:endParaRPr lang="ar-IQ" sz="5400" b="1" u="sng" dirty="0">
              <a:ln w="12700">
                <a:solidFill>
                  <a:schemeClr val="tx2">
                    <a:satMod val="155000"/>
                  </a:schemeClr>
                </a:solidFill>
                <a:prstDash val="solid"/>
              </a:ln>
              <a:solidFill>
                <a:sysClr val="windowText" lastClr="000000"/>
              </a:solidFill>
              <a:latin typeface="Arial Rounded MT Bold" pitchFamily="34" charset="0"/>
            </a:endParaRPr>
          </a:p>
        </p:txBody>
      </p:sp>
      <p:sp>
        <p:nvSpPr>
          <p:cNvPr id="3" name="عنصر نائب للمحتوى 2"/>
          <p:cNvSpPr>
            <a:spLocks noGrp="1"/>
          </p:cNvSpPr>
          <p:nvPr>
            <p:ph idx="1"/>
          </p:nvPr>
        </p:nvSpPr>
        <p:spPr>
          <a:xfrm>
            <a:off x="0" y="1142984"/>
            <a:ext cx="9144000" cy="5715016"/>
          </a:xfrm>
        </p:spPr>
        <p:style>
          <a:lnRef idx="2">
            <a:schemeClr val="dk1"/>
          </a:lnRef>
          <a:fillRef idx="1">
            <a:schemeClr val="lt1"/>
          </a:fillRef>
          <a:effectRef idx="0">
            <a:schemeClr val="dk1"/>
          </a:effectRef>
          <a:fontRef idx="minor">
            <a:schemeClr val="dk1"/>
          </a:fontRef>
        </p:style>
        <p:txBody>
          <a:bodyPr>
            <a:normAutofit/>
          </a:bodyPr>
          <a:lstStyle/>
          <a:p>
            <a:pPr marL="514350" indent="-514350" algn="l" rtl="0">
              <a:buFont typeface="+mj-lt"/>
              <a:buAutoNum type="arabicPeriod"/>
            </a:pPr>
            <a:r>
              <a:rPr lang="en-US" dirty="0" smtClean="0">
                <a:solidFill>
                  <a:sysClr val="windowText" lastClr="000000"/>
                </a:solidFill>
              </a:rPr>
              <a:t>Person with normal body temperature called </a:t>
            </a:r>
            <a:r>
              <a:rPr lang="en-US" b="1" u="sng" dirty="0" smtClean="0">
                <a:solidFill>
                  <a:sysClr val="windowText" lastClr="000000"/>
                </a:solidFill>
              </a:rPr>
              <a:t>Afebrile</a:t>
            </a:r>
            <a:endParaRPr lang="en-US" dirty="0" smtClean="0">
              <a:solidFill>
                <a:sysClr val="windowText" lastClr="000000"/>
              </a:solidFill>
            </a:endParaRPr>
          </a:p>
          <a:p>
            <a:pPr marL="514350" indent="-514350" algn="l" rtl="0">
              <a:buFont typeface="+mj-lt"/>
              <a:buAutoNum type="arabicPeriod"/>
            </a:pPr>
            <a:r>
              <a:rPr lang="en-US" dirty="0" smtClean="0">
                <a:solidFill>
                  <a:sysClr val="windowText" lastClr="000000"/>
                </a:solidFill>
              </a:rPr>
              <a:t>Person with High body temperature called </a:t>
            </a:r>
            <a:r>
              <a:rPr lang="en-US" b="1" u="sng" dirty="0" smtClean="0">
                <a:solidFill>
                  <a:sysClr val="windowText" lastClr="000000"/>
                </a:solidFill>
              </a:rPr>
              <a:t>Febrile.</a:t>
            </a:r>
          </a:p>
          <a:p>
            <a:pPr marL="514350" indent="-514350" algn="l" rtl="0">
              <a:buFont typeface="+mj-lt"/>
              <a:buAutoNum type="arabicPeriod"/>
            </a:pPr>
            <a:r>
              <a:rPr lang="en-US" dirty="0" smtClean="0">
                <a:solidFill>
                  <a:sysClr val="windowText" lastClr="000000"/>
                </a:solidFill>
              </a:rPr>
              <a:t>Rectal temperatures are usually 0.5 c higher than oral temperatures.</a:t>
            </a:r>
          </a:p>
          <a:p>
            <a:pPr marL="514350" indent="-514350" algn="l" rtl="0">
              <a:buFont typeface="+mj-lt"/>
              <a:buAutoNum type="arabicPeriod"/>
            </a:pPr>
            <a:r>
              <a:rPr lang="en-US" dirty="0" err="1" smtClean="0">
                <a:solidFill>
                  <a:sysClr val="windowText" lastClr="000000"/>
                </a:solidFill>
              </a:rPr>
              <a:t>Axillary</a:t>
            </a:r>
            <a:r>
              <a:rPr lang="en-US" dirty="0" smtClean="0">
                <a:solidFill>
                  <a:sysClr val="windowText" lastClr="000000"/>
                </a:solidFill>
              </a:rPr>
              <a:t> and Tympanic temperatures are usually </a:t>
            </a:r>
          </a:p>
          <a:p>
            <a:pPr marL="514350" indent="-514350" algn="l" rtl="0">
              <a:buFont typeface="+mj-lt"/>
              <a:buAutoNum type="arabicPeriod"/>
            </a:pPr>
            <a:r>
              <a:rPr lang="en-US" dirty="0" smtClean="0">
                <a:solidFill>
                  <a:sysClr val="windowText" lastClr="000000"/>
                </a:solidFill>
              </a:rPr>
              <a:t>0.5 c lower than oral temperatures.</a:t>
            </a:r>
          </a:p>
          <a:p>
            <a:pPr marL="514350" indent="-514350" algn="l" rtl="0">
              <a:buFont typeface="+mj-lt"/>
              <a:buAutoNum type="arabicPeriod"/>
            </a:pPr>
            <a:r>
              <a:rPr lang="en-US" dirty="0" smtClean="0">
                <a:solidFill>
                  <a:sysClr val="windowText" lastClr="000000"/>
                </a:solidFill>
              </a:rPr>
              <a:t>Sites reflecting core temperature are more reliable indicators of body temperature than sites reflecting surface temperature.</a:t>
            </a:r>
            <a:endParaRPr lang="ar-IQ" dirty="0">
              <a:solidFill>
                <a:sysClr val="windowText" lastClr="000000"/>
              </a:solidFill>
            </a:endParaRPr>
          </a:p>
        </p:txBody>
      </p:sp>
    </p:spTree>
    <p:extLst>
      <p:ext uri="{BB962C8B-B14F-4D97-AF65-F5344CB8AC3E}">
        <p14:creationId xmlns:p14="http://schemas.microsoft.com/office/powerpoint/2010/main" val="921759477"/>
      </p:ext>
    </p:extLst>
  </p:cSld>
  <p:clrMapOvr>
    <a:masterClrMapping/>
  </p:clrMapOvr>
  <p:transition>
    <p:push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normAutofit/>
          </a:bodyPr>
          <a:lstStyle/>
          <a:p>
            <a:r>
              <a:rPr lang="en-US" sz="3600" dirty="0" smtClean="0">
                <a:latin typeface="Arial Rounded MT Bold" pitchFamily="34" charset="0"/>
              </a:rPr>
              <a:t>Advantages and limitations of select temperature measurement site.</a:t>
            </a:r>
            <a:endParaRPr lang="ar-IQ" sz="3600" dirty="0">
              <a:latin typeface="Arial Rounded MT Bold" pitchFamily="34" charset="0"/>
            </a:endParaRPr>
          </a:p>
        </p:txBody>
      </p:sp>
      <p:sp>
        <p:nvSpPr>
          <p:cNvPr id="3" name="عنصر نائب للمحتوى 2"/>
          <p:cNvSpPr>
            <a:spLocks noGrp="1"/>
          </p:cNvSpPr>
          <p:nvPr>
            <p:ph idx="1"/>
          </p:nvPr>
        </p:nvSpPr>
        <p:spPr>
          <a:xfrm>
            <a:off x="0" y="1428736"/>
            <a:ext cx="9144000" cy="5429264"/>
          </a:xfrm>
        </p:spPr>
        <p:style>
          <a:lnRef idx="2">
            <a:schemeClr val="accent1"/>
          </a:lnRef>
          <a:fillRef idx="1">
            <a:schemeClr val="lt1"/>
          </a:fillRef>
          <a:effectRef idx="0">
            <a:schemeClr val="accent1"/>
          </a:effectRef>
          <a:fontRef idx="minor">
            <a:schemeClr val="dk1"/>
          </a:fontRef>
        </p:style>
        <p:txBody>
          <a:bodyPr/>
          <a:lstStyle/>
          <a:p>
            <a:pPr algn="ctr" rtl="0">
              <a:buNone/>
            </a:pPr>
            <a:r>
              <a:rPr lang="en-US" sz="4000" dirty="0" smtClean="0">
                <a:latin typeface="Arial Rounded MT Bold" pitchFamily="34" charset="0"/>
              </a:rPr>
              <a:t>1-Oral </a:t>
            </a:r>
          </a:p>
          <a:p>
            <a:pPr algn="l">
              <a:buNone/>
            </a:pPr>
            <a:r>
              <a:rPr lang="en-US" b="1" u="sng" dirty="0" smtClean="0">
                <a:solidFill>
                  <a:schemeClr val="tx1"/>
                </a:solidFill>
                <a:cs typeface="+mj-cs"/>
              </a:rPr>
              <a:t>Advantages</a:t>
            </a:r>
          </a:p>
          <a:p>
            <a:pPr marL="514350" indent="-514350" algn="l" rtl="0">
              <a:buFont typeface="+mj-lt"/>
              <a:buAutoNum type="arabicPeriod"/>
            </a:pPr>
            <a:r>
              <a:rPr lang="en-US" dirty="0" smtClean="0"/>
              <a:t>Easily accessible, requires no position change.</a:t>
            </a:r>
          </a:p>
          <a:p>
            <a:pPr marL="514350" indent="-514350" algn="l" rtl="0">
              <a:buFont typeface="+mj-lt"/>
              <a:buAutoNum type="arabicPeriod"/>
            </a:pPr>
            <a:r>
              <a:rPr lang="en-US" dirty="0" smtClean="0"/>
              <a:t>Comfortable for client.</a:t>
            </a:r>
          </a:p>
          <a:p>
            <a:pPr marL="514350" indent="-514350" algn="l" rtl="0">
              <a:buFont typeface="+mj-lt"/>
              <a:buAutoNum type="arabicPeriod"/>
            </a:pPr>
            <a:r>
              <a:rPr lang="en-US" dirty="0" smtClean="0"/>
              <a:t>Provide accurate surface temperature reading.</a:t>
            </a:r>
          </a:p>
          <a:p>
            <a:pPr marL="514350" indent="-514350" algn="l" rtl="0">
              <a:buFont typeface="+mj-lt"/>
              <a:buAutoNum type="arabicPeriod"/>
            </a:pPr>
            <a:r>
              <a:rPr lang="en-US" dirty="0" smtClean="0"/>
              <a:t>Reflect rapid change in core temperature.</a:t>
            </a:r>
          </a:p>
          <a:p>
            <a:pPr marL="514350" indent="-514350" algn="l" rtl="0">
              <a:buFont typeface="+mj-lt"/>
              <a:buAutoNum type="arabicPeriod"/>
            </a:pPr>
            <a:r>
              <a:rPr lang="en-US" dirty="0" smtClean="0"/>
              <a:t>Shown to be reliable route to measure temperature in </a:t>
            </a:r>
            <a:r>
              <a:rPr lang="en-US" dirty="0" err="1" smtClean="0"/>
              <a:t>intubated</a:t>
            </a:r>
            <a:r>
              <a:rPr lang="en-US" dirty="0" smtClean="0"/>
              <a:t> client.</a:t>
            </a:r>
            <a:endParaRPr lang="ar-IQ" dirty="0"/>
          </a:p>
        </p:txBody>
      </p:sp>
    </p:spTree>
    <p:extLst>
      <p:ext uri="{BB962C8B-B14F-4D97-AF65-F5344CB8AC3E}">
        <p14:creationId xmlns:p14="http://schemas.microsoft.com/office/powerpoint/2010/main" val="1205394836"/>
      </p:ext>
    </p:extLst>
  </p:cSld>
  <p:clrMapOvr>
    <a:masterClrMapping/>
  </p:clrMapOvr>
  <p:transition>
    <p:push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lstStyle/>
          <a:p>
            <a:r>
              <a:rPr lang="en-US"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Arial Rounded MT Bold" pitchFamily="34" charset="0"/>
              </a:rPr>
              <a:t>Limitations</a:t>
            </a:r>
            <a:r>
              <a:rPr lang="en-US" dirty="0" smtClean="0">
                <a:solidFill>
                  <a:srgbClr val="FF0000"/>
                </a:solidFill>
              </a:rPr>
              <a:t> </a:t>
            </a:r>
            <a:endParaRPr lang="ar-IQ" dirty="0">
              <a:solidFill>
                <a:srgbClr val="FF0000"/>
              </a:solidFill>
            </a:endParaRPr>
          </a:p>
        </p:txBody>
      </p:sp>
      <p:sp>
        <p:nvSpPr>
          <p:cNvPr id="3" name="عنصر نائب للمحتوى 2"/>
          <p:cNvSpPr>
            <a:spLocks noGrp="1"/>
          </p:cNvSpPr>
          <p:nvPr>
            <p:ph idx="1"/>
          </p:nvPr>
        </p:nvSpPr>
        <p:spPr>
          <a:xfrm>
            <a:off x="0" y="1428736"/>
            <a:ext cx="9144000" cy="5429264"/>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marL="514350" indent="-514350" algn="l" rtl="0">
              <a:buFont typeface="+mj-lt"/>
              <a:buAutoNum type="arabicPeriod"/>
            </a:pPr>
            <a:r>
              <a:rPr lang="en-US" dirty="0" smtClean="0">
                <a:solidFill>
                  <a:sysClr val="windowText" lastClr="000000"/>
                </a:solidFill>
              </a:rPr>
              <a:t>Caused delay in measurement if client recently ingested hot, cold fluids or foods, smoked, or receive oxygen.</a:t>
            </a:r>
          </a:p>
          <a:p>
            <a:pPr marL="514350" indent="-514350" algn="l" rtl="0">
              <a:buFont typeface="+mj-lt"/>
              <a:buAutoNum type="arabicPeriod"/>
            </a:pPr>
            <a:r>
              <a:rPr lang="en-US" dirty="0" smtClean="0">
                <a:solidFill>
                  <a:sysClr val="windowText" lastClr="000000"/>
                </a:solidFill>
              </a:rPr>
              <a:t>Risk of body fluid exposure</a:t>
            </a:r>
          </a:p>
          <a:p>
            <a:pPr marL="514350" indent="-514350" algn="l" rtl="0">
              <a:buFont typeface="+mj-lt"/>
              <a:buAutoNum type="arabicPeriod"/>
            </a:pPr>
            <a:r>
              <a:rPr lang="en-US" dirty="0" smtClean="0">
                <a:solidFill>
                  <a:sysClr val="windowText" lastClr="000000"/>
                </a:solidFill>
              </a:rPr>
              <a:t>Should not be used for( contraindication):</a:t>
            </a:r>
          </a:p>
          <a:p>
            <a:pPr algn="l" rtl="0"/>
            <a:r>
              <a:rPr lang="en-US" b="1" dirty="0" smtClean="0">
                <a:solidFill>
                  <a:sysClr val="windowText" lastClr="000000"/>
                </a:solidFill>
              </a:rPr>
              <a:t>Clients </a:t>
            </a:r>
            <a:r>
              <a:rPr lang="en-US" b="1" dirty="0">
                <a:solidFill>
                  <a:sysClr val="windowText" lastClr="000000"/>
                </a:solidFill>
              </a:rPr>
              <a:t>who have had oral </a:t>
            </a:r>
            <a:r>
              <a:rPr lang="en-US" b="1" dirty="0" smtClean="0">
                <a:solidFill>
                  <a:sysClr val="windowText" lastClr="000000"/>
                </a:solidFill>
              </a:rPr>
              <a:t>surgery</a:t>
            </a:r>
          </a:p>
          <a:p>
            <a:pPr algn="l" rtl="0"/>
            <a:r>
              <a:rPr lang="en-US" b="1" dirty="0" smtClean="0">
                <a:solidFill>
                  <a:sysClr val="windowText" lastClr="000000"/>
                </a:solidFill>
              </a:rPr>
              <a:t> Trauma in mouth</a:t>
            </a:r>
          </a:p>
          <a:p>
            <a:pPr algn="l" rtl="0"/>
            <a:r>
              <a:rPr lang="en-US" b="1" dirty="0" smtClean="0">
                <a:solidFill>
                  <a:sysClr val="windowText" lastClr="000000"/>
                </a:solidFill>
              </a:rPr>
              <a:t> History </a:t>
            </a:r>
            <a:r>
              <a:rPr lang="en-US" b="1" dirty="0">
                <a:solidFill>
                  <a:sysClr val="windowText" lastClr="000000"/>
                </a:solidFill>
              </a:rPr>
              <a:t>of </a:t>
            </a:r>
            <a:r>
              <a:rPr lang="en-US" b="1" dirty="0" smtClean="0">
                <a:solidFill>
                  <a:sysClr val="windowText" lastClr="000000"/>
                </a:solidFill>
              </a:rPr>
              <a:t>epilepsy</a:t>
            </a:r>
          </a:p>
          <a:p>
            <a:pPr algn="l" rtl="0"/>
            <a:r>
              <a:rPr lang="en-US" b="1" dirty="0" smtClean="0">
                <a:solidFill>
                  <a:sysClr val="windowText" lastClr="000000"/>
                </a:solidFill>
              </a:rPr>
              <a:t> Infants</a:t>
            </a:r>
            <a:r>
              <a:rPr lang="en-US" b="1" dirty="0">
                <a:solidFill>
                  <a:sysClr val="windowText" lastClr="000000"/>
                </a:solidFill>
              </a:rPr>
              <a:t>, small </a:t>
            </a:r>
            <a:r>
              <a:rPr lang="en-US" b="1" dirty="0" smtClean="0">
                <a:solidFill>
                  <a:sysClr val="windowText" lastClr="000000"/>
                </a:solidFill>
              </a:rPr>
              <a:t>children</a:t>
            </a:r>
          </a:p>
          <a:p>
            <a:pPr algn="l" rtl="0"/>
            <a:r>
              <a:rPr lang="en-US" b="1" dirty="0" smtClean="0">
                <a:solidFill>
                  <a:sysClr val="windowText" lastClr="000000"/>
                </a:solidFill>
              </a:rPr>
              <a:t>  Confused</a:t>
            </a:r>
            <a:r>
              <a:rPr lang="en-US" b="1" dirty="0">
                <a:solidFill>
                  <a:sysClr val="windowText" lastClr="000000"/>
                </a:solidFill>
              </a:rPr>
              <a:t>, unconscious or uncooperative </a:t>
            </a:r>
            <a:r>
              <a:rPr lang="en-US" b="1" dirty="0" smtClean="0">
                <a:solidFill>
                  <a:sysClr val="windowText" lastClr="000000"/>
                </a:solidFill>
              </a:rPr>
              <a:t>clients</a:t>
            </a:r>
          </a:p>
          <a:p>
            <a:pPr algn="l" rtl="0"/>
            <a:r>
              <a:rPr lang="en-US" b="1" dirty="0">
                <a:solidFill>
                  <a:sysClr val="windowText" lastClr="000000"/>
                </a:solidFill>
              </a:rPr>
              <a:t>V</a:t>
            </a:r>
            <a:r>
              <a:rPr lang="en-US" b="1" dirty="0" smtClean="0">
                <a:solidFill>
                  <a:sysClr val="windowText" lastClr="000000"/>
                </a:solidFill>
              </a:rPr>
              <a:t>omiting </a:t>
            </a:r>
          </a:p>
          <a:p>
            <a:pPr algn="l" rtl="0"/>
            <a:r>
              <a:rPr lang="en-US" b="1" dirty="0">
                <a:solidFill>
                  <a:sysClr val="windowText" lastClr="000000"/>
                </a:solidFill>
              </a:rPr>
              <a:t>S</a:t>
            </a:r>
            <a:r>
              <a:rPr lang="en-US" b="1" dirty="0" smtClean="0">
                <a:solidFill>
                  <a:sysClr val="windowText" lastClr="000000"/>
                </a:solidFill>
              </a:rPr>
              <a:t>evere cough</a:t>
            </a:r>
          </a:p>
          <a:p>
            <a:pPr algn="l" rtl="0"/>
            <a:r>
              <a:rPr lang="en-US" b="1" dirty="0" smtClean="0">
                <a:solidFill>
                  <a:sysClr val="windowText" lastClr="000000"/>
                </a:solidFill>
              </a:rPr>
              <a:t> Mouth breathing</a:t>
            </a:r>
            <a:endParaRPr lang="en-US" dirty="0" smtClean="0">
              <a:solidFill>
                <a:sysClr val="windowText" lastClr="000000"/>
              </a:solidFill>
            </a:endParaRPr>
          </a:p>
          <a:p>
            <a:pPr marL="0" indent="0" algn="l">
              <a:buNone/>
            </a:pPr>
            <a:r>
              <a:rPr lang="en-US" dirty="0" smtClean="0">
                <a:solidFill>
                  <a:srgbClr val="FF0000"/>
                </a:solidFill>
              </a:rPr>
              <a:t> </a:t>
            </a:r>
            <a:endParaRPr lang="ar-IQ" dirty="0">
              <a:solidFill>
                <a:srgbClr val="FF0000"/>
              </a:solidFill>
            </a:endParaRPr>
          </a:p>
        </p:txBody>
      </p:sp>
    </p:spTree>
    <p:extLst>
      <p:ext uri="{BB962C8B-B14F-4D97-AF65-F5344CB8AC3E}">
        <p14:creationId xmlns:p14="http://schemas.microsoft.com/office/powerpoint/2010/main" val="1894739705"/>
      </p:ext>
    </p:extLst>
  </p:cSld>
  <p:clrMapOvr>
    <a:masterClrMapping/>
  </p:clrMapOvr>
  <p:transition>
    <p:push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lstStyle/>
          <a:p>
            <a:r>
              <a:rPr lang="en-US" b="1" dirty="0" smtClean="0">
                <a:ln w="12700">
                  <a:solidFill>
                    <a:schemeClr val="tx2">
                      <a:satMod val="155000"/>
                    </a:schemeClr>
                  </a:solidFill>
                  <a:prstDash val="solid"/>
                </a:ln>
                <a:solidFill>
                  <a:sysClr val="windowText" lastClr="000000"/>
                </a:solidFill>
                <a:latin typeface="Arial Rounded MT Bold" pitchFamily="34" charset="0"/>
              </a:rPr>
              <a:t>2-Axilla</a:t>
            </a:r>
            <a:endParaRPr lang="ar-IQ" dirty="0">
              <a:solidFill>
                <a:sysClr val="windowText" lastClr="000000"/>
              </a:solidFill>
              <a:latin typeface="Arial Rounded MT Bold" pitchFamily="34" charset="0"/>
            </a:endParaRPr>
          </a:p>
        </p:txBody>
      </p:sp>
      <p:sp>
        <p:nvSpPr>
          <p:cNvPr id="3" name="عنصر نائب للمحتوى 2"/>
          <p:cNvSpPr>
            <a:spLocks noGrp="1"/>
          </p:cNvSpPr>
          <p:nvPr>
            <p:ph idx="1"/>
          </p:nvPr>
        </p:nvSpPr>
        <p:spPr>
          <a:xfrm>
            <a:off x="0" y="1428736"/>
            <a:ext cx="9144000" cy="5429264"/>
          </a:xfrm>
        </p:spPr>
        <p:style>
          <a:lnRef idx="2">
            <a:schemeClr val="accent1"/>
          </a:lnRef>
          <a:fillRef idx="1">
            <a:schemeClr val="lt1"/>
          </a:fillRef>
          <a:effectRef idx="0">
            <a:schemeClr val="accent1"/>
          </a:effectRef>
          <a:fontRef idx="minor">
            <a:schemeClr val="dk1"/>
          </a:fontRef>
        </p:style>
        <p:txBody>
          <a:bodyPr>
            <a:normAutofit lnSpcReduction="10000"/>
          </a:bodyPr>
          <a:lstStyle/>
          <a:p>
            <a:pPr algn="ctr" rtl="0">
              <a:buNone/>
            </a:pPr>
            <a:r>
              <a:rPr lang="en-US" b="1" u="sng" dirty="0" smtClean="0">
                <a:solidFill>
                  <a:sysClr val="windowText" lastClr="000000"/>
                </a:solidFill>
              </a:rPr>
              <a:t>Advantages</a:t>
            </a:r>
          </a:p>
          <a:p>
            <a:pPr algn="l" rtl="0">
              <a:buNone/>
            </a:pPr>
            <a:r>
              <a:rPr lang="en-US" b="1" dirty="0" smtClean="0">
                <a:solidFill>
                  <a:sysClr val="windowText" lastClr="000000"/>
                </a:solidFill>
              </a:rPr>
              <a:t>Safe and inexpensive , can be used with newborns </a:t>
            </a:r>
            <a:endParaRPr lang="ar-IQ" b="1" dirty="0" smtClean="0">
              <a:solidFill>
                <a:sysClr val="windowText" lastClr="000000"/>
              </a:solidFill>
            </a:endParaRPr>
          </a:p>
          <a:p>
            <a:pPr algn="l" rtl="0">
              <a:buNone/>
            </a:pPr>
            <a:r>
              <a:rPr lang="en-US" b="1" dirty="0" smtClean="0">
                <a:solidFill>
                  <a:sysClr val="windowText" lastClr="000000"/>
                </a:solidFill>
              </a:rPr>
              <a:t>and unconscious clients</a:t>
            </a:r>
          </a:p>
          <a:p>
            <a:pPr algn="ctr" rtl="0">
              <a:buNone/>
            </a:pPr>
            <a:r>
              <a:rPr lang="en-US" b="1" u="sng" dirty="0" smtClean="0">
                <a:solidFill>
                  <a:sysClr val="windowText" lastClr="000000"/>
                </a:solidFill>
              </a:rPr>
              <a:t>Limitations</a:t>
            </a:r>
          </a:p>
          <a:p>
            <a:pPr marL="514350" indent="-514350" algn="l" rtl="0">
              <a:buFont typeface="+mj-lt"/>
              <a:buAutoNum type="arabicPeriod"/>
            </a:pPr>
            <a:r>
              <a:rPr lang="en-US" dirty="0" smtClean="0">
                <a:solidFill>
                  <a:sysClr val="windowText" lastClr="000000"/>
                </a:solidFill>
              </a:rPr>
              <a:t>Long measurement time.</a:t>
            </a:r>
          </a:p>
          <a:p>
            <a:pPr marL="514350" indent="-514350" algn="l" rtl="0">
              <a:buFont typeface="+mj-lt"/>
              <a:buAutoNum type="arabicPeriod"/>
            </a:pPr>
            <a:r>
              <a:rPr lang="en-US" dirty="0" smtClean="0">
                <a:solidFill>
                  <a:sysClr val="windowText" lastClr="000000"/>
                </a:solidFill>
              </a:rPr>
              <a:t>Requires continuous positioning by nurse.</a:t>
            </a:r>
          </a:p>
          <a:p>
            <a:pPr marL="514350" indent="-514350" algn="l" rtl="0">
              <a:buFont typeface="+mj-lt"/>
              <a:buAutoNum type="arabicPeriod"/>
            </a:pPr>
            <a:r>
              <a:rPr lang="en-US" dirty="0" smtClean="0">
                <a:solidFill>
                  <a:sysClr val="windowText" lastClr="000000"/>
                </a:solidFill>
              </a:rPr>
              <a:t>Requires exposure of thorax , which can result in temperature loss especially in newborns.</a:t>
            </a:r>
          </a:p>
          <a:p>
            <a:pPr marL="514350" indent="-514350" algn="l" rtl="0">
              <a:buFont typeface="+mj-lt"/>
              <a:buAutoNum type="arabicPeriod"/>
            </a:pPr>
            <a:r>
              <a:rPr lang="en-US" b="1" dirty="0" smtClean="0">
                <a:solidFill>
                  <a:sysClr val="windowText" lastClr="000000"/>
                </a:solidFill>
              </a:rPr>
              <a:t>Not recommended to detect fever in infants and young children.</a:t>
            </a:r>
          </a:p>
        </p:txBody>
      </p:sp>
    </p:spTree>
    <p:extLst>
      <p:ext uri="{BB962C8B-B14F-4D97-AF65-F5344CB8AC3E}">
        <p14:creationId xmlns:p14="http://schemas.microsoft.com/office/powerpoint/2010/main" val="1919170446"/>
      </p:ext>
    </p:extLst>
  </p:cSld>
  <p:clrMapOvr>
    <a:masterClrMapping/>
  </p:clrMapOvr>
  <p:transition>
    <p:push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bg2"/>
          </a:solidFill>
        </p:spPr>
        <p:txBody>
          <a:bodyPr>
            <a:normAutofit/>
          </a:bodyPr>
          <a:lstStyle/>
          <a:p>
            <a:endParaRPr lang="ar-IQ" sz="4800" b="1" dirty="0">
              <a:ln w="18000">
                <a:solidFill>
                  <a:schemeClr val="accent2">
                    <a:satMod val="140000"/>
                  </a:schemeClr>
                </a:solidFill>
                <a:prstDash val="solid"/>
                <a:miter lim="800000"/>
              </a:ln>
              <a:solidFill>
                <a:sysClr val="windowText" lastClr="000000"/>
              </a:solidFill>
              <a:effectLst>
                <a:outerShdw blurRad="25500" dist="23000" dir="7020000" algn="tl">
                  <a:srgbClr val="000000">
                    <a:alpha val="50000"/>
                  </a:srgbClr>
                </a:outerShdw>
              </a:effectLst>
            </a:endParaRPr>
          </a:p>
        </p:txBody>
      </p:sp>
      <p:sp>
        <p:nvSpPr>
          <p:cNvPr id="3" name="عنصر نائب للمحتوى 2"/>
          <p:cNvSpPr>
            <a:spLocks noGrp="1"/>
          </p:cNvSpPr>
          <p:nvPr>
            <p:ph idx="1"/>
          </p:nvPr>
        </p:nvSpPr>
        <p:spPr>
          <a:xfrm>
            <a:off x="0" y="1428736"/>
            <a:ext cx="9144000" cy="5429264"/>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lgn="l" rtl="0">
              <a:buNone/>
            </a:pPr>
            <a:r>
              <a:rPr lang="en-US" sz="4000" b="1" dirty="0" smtClean="0"/>
              <a:t>Three processes are involve  in respiration:</a:t>
            </a:r>
          </a:p>
          <a:p>
            <a:pPr algn="l" rtl="0">
              <a:buNone/>
            </a:pPr>
            <a:r>
              <a:rPr lang="en-US" sz="4000" dirty="0" smtClean="0"/>
              <a:t>1- </a:t>
            </a:r>
            <a:r>
              <a:rPr lang="en-US" sz="4000" b="1" u="sng" dirty="0"/>
              <a:t>V</a:t>
            </a:r>
            <a:r>
              <a:rPr lang="en-US" sz="4000" b="1" u="sng" dirty="0" smtClean="0"/>
              <a:t>entilation</a:t>
            </a:r>
            <a:r>
              <a:rPr lang="en-US" sz="4000" dirty="0" smtClean="0"/>
              <a:t>: mechanical movement of gases into and out of the lungs.</a:t>
            </a:r>
          </a:p>
          <a:p>
            <a:pPr algn="l" rtl="0">
              <a:buNone/>
            </a:pPr>
            <a:endParaRPr lang="en-US" sz="4000" dirty="0" smtClean="0"/>
          </a:p>
          <a:p>
            <a:pPr algn="l" rtl="0">
              <a:buNone/>
            </a:pPr>
            <a:r>
              <a:rPr lang="en-US" sz="4000" dirty="0" smtClean="0"/>
              <a:t> 2-</a:t>
            </a:r>
            <a:r>
              <a:rPr lang="en-US" sz="4000" b="1" u="sng" dirty="0" smtClean="0"/>
              <a:t> Diffusion</a:t>
            </a:r>
            <a:r>
              <a:rPr lang="en-US" sz="4000" dirty="0" smtClean="0"/>
              <a:t>: movement of O2 and CO2 between the alveoli and RBCs.</a:t>
            </a:r>
          </a:p>
          <a:p>
            <a:pPr algn="l" rtl="0">
              <a:buNone/>
            </a:pPr>
            <a:endParaRPr lang="en-US" sz="4000" dirty="0" smtClean="0"/>
          </a:p>
          <a:p>
            <a:pPr algn="l" rtl="0">
              <a:buNone/>
            </a:pPr>
            <a:r>
              <a:rPr lang="en-US" sz="4000" dirty="0" smtClean="0"/>
              <a:t> 3- </a:t>
            </a:r>
            <a:r>
              <a:rPr lang="en-US" sz="4000" b="1" u="sng" dirty="0" smtClean="0"/>
              <a:t>Perfusion</a:t>
            </a:r>
            <a:r>
              <a:rPr lang="en-US" sz="4000" dirty="0" smtClean="0"/>
              <a:t>: distribution of RBCs to and from the pulmonary capillaries.</a:t>
            </a:r>
          </a:p>
        </p:txBody>
      </p:sp>
    </p:spTree>
  </p:cSld>
  <p:clrMapOvr>
    <a:masterClrMapping/>
  </p:clrMapOvr>
  <p:transition>
    <p:push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normAutofit/>
          </a:bodyPr>
          <a:lstStyle/>
          <a:p>
            <a:pPr rtl="0"/>
            <a:r>
              <a:rPr lang="en-US" sz="5400"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3-Rectal </a:t>
            </a:r>
            <a:endParaRPr lang="ar-IQ" sz="5400"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p:txBody>
      </p:sp>
      <p:sp>
        <p:nvSpPr>
          <p:cNvPr id="3" name="عنصر نائب للمحتوى 2"/>
          <p:cNvSpPr>
            <a:spLocks noGrp="1"/>
          </p:cNvSpPr>
          <p:nvPr>
            <p:ph idx="1"/>
          </p:nvPr>
        </p:nvSpPr>
        <p:spPr>
          <a:xfrm>
            <a:off x="0" y="1428736"/>
            <a:ext cx="9144000" cy="5429264"/>
          </a:xfrm>
        </p:spPr>
        <p:style>
          <a:lnRef idx="2">
            <a:schemeClr val="accent1"/>
          </a:lnRef>
          <a:fillRef idx="1">
            <a:schemeClr val="lt1"/>
          </a:fillRef>
          <a:effectRef idx="0">
            <a:schemeClr val="accent1"/>
          </a:effectRef>
          <a:fontRef idx="minor">
            <a:schemeClr val="dk1"/>
          </a:fontRef>
        </p:style>
        <p:txBody>
          <a:bodyPr>
            <a:normAutofit lnSpcReduction="10000"/>
          </a:bodyPr>
          <a:lstStyle/>
          <a:p>
            <a:pPr algn="ctr">
              <a:buNone/>
            </a:pPr>
            <a:r>
              <a:rPr lang="en-US" b="1" u="sng" dirty="0" smtClean="0">
                <a:solidFill>
                  <a:schemeClr val="tx1"/>
                </a:solidFill>
              </a:rPr>
              <a:t>Advantages</a:t>
            </a:r>
          </a:p>
          <a:p>
            <a:pPr algn="l" rtl="0">
              <a:buNone/>
            </a:pPr>
            <a:r>
              <a:rPr lang="en-US" dirty="0" smtClean="0"/>
              <a:t>Argued to be more reliable when oral temperature cannot be obtained.</a:t>
            </a:r>
          </a:p>
          <a:p>
            <a:pPr algn="ctr" rtl="0">
              <a:buNone/>
            </a:pPr>
            <a:r>
              <a:rPr lang="en-US" b="1" u="sng" dirty="0" smtClean="0">
                <a:solidFill>
                  <a:schemeClr val="tx1"/>
                </a:solidFill>
              </a:rPr>
              <a:t>Limitations</a:t>
            </a:r>
          </a:p>
          <a:p>
            <a:pPr marL="514350" indent="-514350" algn="l" rtl="0">
              <a:buFont typeface="+mj-lt"/>
              <a:buAutoNum type="arabicPeriod"/>
            </a:pPr>
            <a:r>
              <a:rPr lang="en-US" dirty="0" smtClean="0"/>
              <a:t>Requires positioning and may be source of client embarrassment and anxiety.</a:t>
            </a:r>
          </a:p>
          <a:p>
            <a:pPr marL="514350" indent="-514350" algn="l" rtl="0">
              <a:buFont typeface="+mj-lt"/>
              <a:buAutoNum type="arabicPeriod"/>
            </a:pPr>
            <a:r>
              <a:rPr lang="en-US" dirty="0" smtClean="0"/>
              <a:t>Risk of body fluid exposure.</a:t>
            </a:r>
          </a:p>
          <a:p>
            <a:pPr marL="514350" indent="-514350" algn="l" rtl="0">
              <a:buFont typeface="+mj-lt"/>
              <a:buAutoNum type="arabicPeriod"/>
            </a:pPr>
            <a:r>
              <a:rPr lang="en-US" dirty="0" smtClean="0"/>
              <a:t>Requires lubrication.</a:t>
            </a:r>
          </a:p>
          <a:p>
            <a:pPr marL="514350" indent="-514350" algn="l" rtl="0">
              <a:buFont typeface="+mj-lt"/>
              <a:buAutoNum type="arabicPeriod"/>
            </a:pPr>
            <a:r>
              <a:rPr lang="en-US" b="1" dirty="0" smtClean="0"/>
              <a:t>Should not be used for clients with diarrhea, bleeding, rectal surgery, rectal disorder.</a:t>
            </a:r>
            <a:endParaRPr lang="ar-IQ" b="1" dirty="0"/>
          </a:p>
        </p:txBody>
      </p:sp>
    </p:spTree>
    <p:extLst>
      <p:ext uri="{BB962C8B-B14F-4D97-AF65-F5344CB8AC3E}">
        <p14:creationId xmlns:p14="http://schemas.microsoft.com/office/powerpoint/2010/main" val="2327525580"/>
      </p:ext>
    </p:extLst>
  </p:cSld>
  <p:clrMapOvr>
    <a:masterClrMapping/>
  </p:clrMapOvr>
  <p:transition>
    <p:push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p:spPr>
        <p:style>
          <a:lnRef idx="2">
            <a:schemeClr val="accent2"/>
          </a:lnRef>
          <a:fillRef idx="1">
            <a:schemeClr val="lt1"/>
          </a:fillRef>
          <a:effectRef idx="0">
            <a:schemeClr val="accent2"/>
          </a:effectRef>
          <a:fontRef idx="minor">
            <a:schemeClr val="dk1"/>
          </a:fontRef>
        </p:style>
        <p:txBody>
          <a:bodyPr/>
          <a:lstStyle/>
          <a:p>
            <a:r>
              <a:rPr lang="en-US" dirty="0" smtClean="0">
                <a:latin typeface="Arial Rounded MT Bold" pitchFamily="34" charset="0"/>
              </a:rPr>
              <a:t>4-Tympanic membrane</a:t>
            </a:r>
            <a:endParaRPr lang="ar-IQ" dirty="0">
              <a:latin typeface="Arial Rounded MT Bold" pitchFamily="34" charset="0"/>
            </a:endParaRPr>
          </a:p>
        </p:txBody>
      </p:sp>
      <p:sp>
        <p:nvSpPr>
          <p:cNvPr id="3" name="عنصر نائب للمحتوى 2"/>
          <p:cNvSpPr>
            <a:spLocks noGrp="1"/>
          </p:cNvSpPr>
          <p:nvPr>
            <p:ph idx="1"/>
          </p:nvPr>
        </p:nvSpPr>
        <p:spPr>
          <a:xfrm>
            <a:off x="0" y="1428736"/>
            <a:ext cx="9144000" cy="5429264"/>
          </a:xfrm>
        </p:spPr>
        <p:style>
          <a:lnRef idx="2">
            <a:schemeClr val="dk1"/>
          </a:lnRef>
          <a:fillRef idx="1">
            <a:schemeClr val="lt1"/>
          </a:fillRef>
          <a:effectRef idx="0">
            <a:schemeClr val="dk1"/>
          </a:effectRef>
          <a:fontRef idx="minor">
            <a:schemeClr val="dk1"/>
          </a:fontRef>
        </p:style>
        <p:txBody>
          <a:bodyPr/>
          <a:lstStyle/>
          <a:p>
            <a:pPr algn="ctr">
              <a:buNone/>
            </a:pPr>
            <a:r>
              <a:rPr lang="en-US" b="1" u="sng" dirty="0" smtClean="0">
                <a:solidFill>
                  <a:schemeClr val="tx1"/>
                </a:solidFill>
              </a:rPr>
              <a:t>Advantages</a:t>
            </a:r>
          </a:p>
          <a:p>
            <a:pPr marL="514350" indent="-514350" algn="l" rtl="0">
              <a:buFont typeface="+mj-lt"/>
              <a:buAutoNum type="arabicPeriod"/>
            </a:pPr>
            <a:r>
              <a:rPr lang="en-US" dirty="0" smtClean="0"/>
              <a:t>Easily accessible site.</a:t>
            </a:r>
          </a:p>
          <a:p>
            <a:pPr marL="514350" indent="-514350" algn="l" rtl="0">
              <a:buFont typeface="+mj-lt"/>
              <a:buAutoNum type="arabicPeriod"/>
            </a:pPr>
            <a:r>
              <a:rPr lang="en-US" dirty="0" smtClean="0"/>
              <a:t>Can be used for clients with </a:t>
            </a:r>
            <a:r>
              <a:rPr lang="en-US" dirty="0" err="1" smtClean="0"/>
              <a:t>tachypnea</a:t>
            </a:r>
            <a:r>
              <a:rPr lang="en-US" dirty="0" smtClean="0"/>
              <a:t> without affecting breathing.</a:t>
            </a:r>
          </a:p>
          <a:p>
            <a:pPr marL="514350" indent="-514350" algn="l" rtl="0">
              <a:buFont typeface="+mj-lt"/>
              <a:buAutoNum type="arabicPeriod"/>
            </a:pPr>
            <a:r>
              <a:rPr lang="en-US" dirty="0" smtClean="0"/>
              <a:t>Very rapid measurement (2-5sec.)</a:t>
            </a:r>
          </a:p>
          <a:p>
            <a:pPr marL="514350" indent="-514350" algn="l" rtl="0">
              <a:buFont typeface="+mj-lt"/>
              <a:buAutoNum type="arabicPeriod"/>
            </a:pPr>
            <a:r>
              <a:rPr lang="en-US" dirty="0" smtClean="0"/>
              <a:t>Unaffected by oral intake or food or fluid or smoke.</a:t>
            </a:r>
          </a:p>
          <a:p>
            <a:pPr marL="514350" indent="-514350" algn="l" rtl="0">
              <a:buFont typeface="+mj-lt"/>
              <a:buAutoNum type="arabicPeriod"/>
            </a:pPr>
            <a:r>
              <a:rPr lang="en-US" dirty="0" smtClean="0"/>
              <a:t>Can be used in newborns to reduce infant handling and heat loss. </a:t>
            </a:r>
            <a:endParaRPr lang="ar-IQ" dirty="0"/>
          </a:p>
        </p:txBody>
      </p:sp>
    </p:spTree>
    <p:extLst>
      <p:ext uri="{BB962C8B-B14F-4D97-AF65-F5344CB8AC3E}">
        <p14:creationId xmlns:p14="http://schemas.microsoft.com/office/powerpoint/2010/main" val="1887584630"/>
      </p:ext>
    </p:extLst>
  </p:cSld>
  <p:clrMapOvr>
    <a:masterClrMapping/>
  </p:clrMapOvr>
  <p:transition>
    <p:push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lstStyle/>
          <a:p>
            <a:r>
              <a:rPr lang="en-US" b="1" u="sng" dirty="0" smtClean="0">
                <a:ln w="12700">
                  <a:solidFill>
                    <a:schemeClr val="tx2">
                      <a:satMod val="155000"/>
                    </a:schemeClr>
                  </a:solidFill>
                  <a:prstDash val="solid"/>
                </a:ln>
                <a:solidFill>
                  <a:sysClr val="windowText" lastClr="000000"/>
                </a:solidFill>
              </a:rPr>
              <a:t>Limitations</a:t>
            </a:r>
            <a:endParaRPr lang="ar-IQ" b="1" u="sng" dirty="0">
              <a:ln w="12700">
                <a:solidFill>
                  <a:schemeClr val="tx2">
                    <a:satMod val="155000"/>
                  </a:schemeClr>
                </a:solidFill>
                <a:prstDash val="solid"/>
              </a:ln>
              <a:solidFill>
                <a:sysClr val="windowText" lastClr="000000"/>
              </a:solidFill>
            </a:endParaRPr>
          </a:p>
        </p:txBody>
      </p:sp>
      <p:sp>
        <p:nvSpPr>
          <p:cNvPr id="3" name="عنصر نائب للمحتوى 2"/>
          <p:cNvSpPr>
            <a:spLocks noGrp="1"/>
          </p:cNvSpPr>
          <p:nvPr>
            <p:ph idx="1"/>
          </p:nvPr>
        </p:nvSpPr>
        <p:spPr>
          <a:xfrm>
            <a:off x="0" y="1428736"/>
            <a:ext cx="9144000" cy="5429264"/>
          </a:xfrm>
        </p:spPr>
        <p:style>
          <a:lnRef idx="2">
            <a:schemeClr val="accent1"/>
          </a:lnRef>
          <a:fillRef idx="1">
            <a:schemeClr val="lt1"/>
          </a:fillRef>
          <a:effectRef idx="0">
            <a:schemeClr val="accent1"/>
          </a:effectRef>
          <a:fontRef idx="minor">
            <a:schemeClr val="dk1"/>
          </a:fontRef>
        </p:style>
        <p:txBody>
          <a:bodyPr/>
          <a:lstStyle/>
          <a:p>
            <a:pPr marL="514350" indent="-514350" algn="l" rtl="0">
              <a:buFont typeface="+mj-lt"/>
              <a:buAutoNum type="arabicPeriod"/>
            </a:pPr>
            <a:r>
              <a:rPr lang="en-US" dirty="0" smtClean="0"/>
              <a:t>Requires removal of hearing aids before measurement.</a:t>
            </a:r>
          </a:p>
          <a:p>
            <a:pPr marL="514350" indent="-514350" algn="l" rtl="0">
              <a:buFont typeface="+mj-lt"/>
              <a:buAutoNum type="arabicPeriod"/>
            </a:pPr>
            <a:r>
              <a:rPr lang="en-US" dirty="0" smtClean="0"/>
              <a:t>Does not accurately measure core temperature changes during and after exercise.</a:t>
            </a:r>
          </a:p>
          <a:p>
            <a:pPr marL="514350" indent="-514350" algn="l" rtl="0">
              <a:buFont typeface="+mj-lt"/>
              <a:buAutoNum type="arabicPeriod"/>
            </a:pPr>
            <a:r>
              <a:rPr lang="en-US" b="1" dirty="0" smtClean="0"/>
              <a:t>Should not be used with clients who have had surgery of the ear or tympanic membrane.  </a:t>
            </a:r>
            <a:endParaRPr lang="ar-IQ" b="1" dirty="0"/>
          </a:p>
        </p:txBody>
      </p:sp>
    </p:spTree>
    <p:extLst>
      <p:ext uri="{BB962C8B-B14F-4D97-AF65-F5344CB8AC3E}">
        <p14:creationId xmlns:p14="http://schemas.microsoft.com/office/powerpoint/2010/main" val="1335680870"/>
      </p:ext>
    </p:extLst>
  </p:cSld>
  <p:clrMapOvr>
    <a:masterClrMapping/>
  </p:clrMapOvr>
  <p:transition>
    <p:push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pPr rtl="0"/>
            <a:r>
              <a:rPr lang="en-US" dirty="0" smtClean="0">
                <a:latin typeface="Arial Rounded MT Bold" pitchFamily="34" charset="0"/>
              </a:rPr>
              <a:t>5- Skin</a:t>
            </a:r>
            <a:endParaRPr lang="ar-IQ" dirty="0"/>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normAutofit fontScale="25000" lnSpcReduction="20000"/>
          </a:bodyPr>
          <a:lstStyle/>
          <a:p>
            <a:pPr algn="ctr">
              <a:buNone/>
            </a:pPr>
            <a:r>
              <a:rPr lang="en-US" sz="11200" b="1" u="sng" dirty="0" smtClean="0">
                <a:latin typeface="Arial Rounded MT Bold" pitchFamily="34" charset="0"/>
              </a:rPr>
              <a:t>Advantages </a:t>
            </a:r>
          </a:p>
          <a:p>
            <a:pPr marL="0" indent="0" algn="l" rtl="0">
              <a:buNone/>
            </a:pPr>
            <a:r>
              <a:rPr lang="en-US" sz="9600" dirty="0" smtClean="0">
                <a:latin typeface="Arial Rounded MT Bold" pitchFamily="34" charset="0"/>
              </a:rPr>
              <a:t>1- Inexpensive </a:t>
            </a:r>
          </a:p>
          <a:p>
            <a:pPr marL="0" indent="0" algn="l" rtl="0">
              <a:buNone/>
            </a:pPr>
            <a:r>
              <a:rPr lang="en-US" sz="9600" dirty="0" smtClean="0">
                <a:latin typeface="Arial Rounded MT Bold" pitchFamily="34" charset="0"/>
              </a:rPr>
              <a:t>2- Provides continuous reading </a:t>
            </a:r>
          </a:p>
          <a:p>
            <a:pPr marL="0" indent="0" algn="l" rtl="0">
              <a:buNone/>
            </a:pPr>
            <a:r>
              <a:rPr lang="en-US" sz="9600" dirty="0" smtClean="0">
                <a:latin typeface="Arial Rounded MT Bold" pitchFamily="34" charset="0"/>
              </a:rPr>
              <a:t> 3- Safe and non invasive </a:t>
            </a:r>
            <a:endParaRPr lang="en-US" sz="9600" dirty="0">
              <a:latin typeface="Arial Rounded MT Bold" pitchFamily="34" charset="0"/>
            </a:endParaRPr>
          </a:p>
          <a:p>
            <a:pPr marL="0" indent="0" algn="l" rtl="0">
              <a:buNone/>
            </a:pPr>
            <a:r>
              <a:rPr lang="en-US" sz="9600" dirty="0" smtClean="0">
                <a:latin typeface="Arial Rounded MT Bold" pitchFamily="34" charset="0"/>
              </a:rPr>
              <a:t>4- Used for neonates</a:t>
            </a:r>
          </a:p>
          <a:p>
            <a:pPr algn="ctr">
              <a:buNone/>
            </a:pPr>
            <a:endParaRPr lang="en-US" sz="9600" dirty="0">
              <a:latin typeface="Arial Rounded MT Bold" pitchFamily="34" charset="0"/>
            </a:endParaRPr>
          </a:p>
          <a:p>
            <a:pPr algn="ctr">
              <a:buNone/>
            </a:pPr>
            <a:r>
              <a:rPr lang="en-US" sz="11200" b="1" u="sng" dirty="0">
                <a:latin typeface="Arial Rounded MT Bold" pitchFamily="34" charset="0"/>
              </a:rPr>
              <a:t>Limitations</a:t>
            </a:r>
            <a:r>
              <a:rPr lang="en-US" sz="9600" dirty="0">
                <a:latin typeface="Arial Rounded MT Bold" pitchFamily="34" charset="0"/>
              </a:rPr>
              <a:t> </a:t>
            </a:r>
            <a:endParaRPr lang="en-US" sz="9600" dirty="0" smtClean="0">
              <a:latin typeface="Arial Rounded MT Bold" pitchFamily="34" charset="0"/>
            </a:endParaRPr>
          </a:p>
          <a:p>
            <a:pPr algn="l" rtl="0">
              <a:buNone/>
            </a:pPr>
            <a:r>
              <a:rPr lang="en-US" sz="9600" dirty="0" smtClean="0">
                <a:latin typeface="Arial Rounded MT Bold" pitchFamily="34" charset="0"/>
              </a:rPr>
              <a:t>1- Measurement lags behind other sites during</a:t>
            </a:r>
            <a:r>
              <a:rPr lang="en-US" sz="9600" dirty="0">
                <a:latin typeface="Arial Rounded MT Bold" pitchFamily="34" charset="0"/>
              </a:rPr>
              <a:t> </a:t>
            </a:r>
            <a:r>
              <a:rPr lang="en-US" sz="9600" dirty="0" smtClean="0">
                <a:latin typeface="Arial Rounded MT Bold" pitchFamily="34" charset="0"/>
              </a:rPr>
              <a:t>temperature changes especially during hyperthermia.</a:t>
            </a:r>
          </a:p>
          <a:p>
            <a:pPr algn="l" rtl="0">
              <a:buNone/>
            </a:pPr>
            <a:r>
              <a:rPr lang="en-US" sz="9600" dirty="0" smtClean="0">
                <a:latin typeface="Arial Rounded MT Bold" pitchFamily="34" charset="0"/>
              </a:rPr>
              <a:t> 2- Impaired adhesion from diaphoresis or sweat.</a:t>
            </a:r>
          </a:p>
          <a:p>
            <a:pPr algn="l" rtl="0">
              <a:buNone/>
            </a:pPr>
            <a:r>
              <a:rPr lang="en-US" sz="9600" dirty="0" smtClean="0">
                <a:latin typeface="Arial Rounded MT Bold" pitchFamily="34" charset="0"/>
              </a:rPr>
              <a:t> 3- Affected by environmental temperature. </a:t>
            </a:r>
            <a:endParaRPr lang="en-US" sz="9600" dirty="0">
              <a:latin typeface="Arial Rounded MT Bold" pitchFamily="34" charset="0"/>
            </a:endParaRPr>
          </a:p>
          <a:p>
            <a:pPr algn="l" rtl="0">
              <a:buNone/>
            </a:pPr>
            <a:r>
              <a:rPr lang="en-US" sz="9600" dirty="0" smtClean="0">
                <a:latin typeface="Arial Rounded MT Bold" pitchFamily="34" charset="0"/>
              </a:rPr>
              <a:t>4- Cannot be used for patients with allergy to adhesive.</a:t>
            </a:r>
            <a:endParaRPr lang="en-US" sz="9600" dirty="0">
              <a:latin typeface="Arial Rounded MT Bold" pitchFamily="34" charset="0"/>
            </a:endParaRPr>
          </a:p>
          <a:p>
            <a:pPr algn="ctr">
              <a:buNone/>
            </a:pPr>
            <a:r>
              <a:rPr lang="en-US" sz="9600" dirty="0" smtClean="0">
                <a:latin typeface="Arial Rounded MT Bold" pitchFamily="34" charset="0"/>
              </a:rPr>
              <a:t> </a:t>
            </a:r>
          </a:p>
          <a:p>
            <a:endParaRPr lang="en-US" dirty="0" smtClean="0"/>
          </a:p>
          <a:p>
            <a:endParaRPr lang="en-US" dirty="0" smtClean="0"/>
          </a:p>
          <a:p>
            <a:endParaRPr lang="en-US" dirty="0" smtClean="0"/>
          </a:p>
          <a:p>
            <a:endParaRPr lang="ar-IQ" dirty="0"/>
          </a:p>
        </p:txBody>
      </p:sp>
    </p:spTree>
    <p:extLst>
      <p:ext uri="{BB962C8B-B14F-4D97-AF65-F5344CB8AC3E}">
        <p14:creationId xmlns:p14="http://schemas.microsoft.com/office/powerpoint/2010/main" val="3422486393"/>
      </p:ext>
    </p:extLst>
  </p:cSld>
  <p:clrMapOvr>
    <a:masterClrMapping/>
  </p:clrMapOvr>
  <p:transition>
    <p:push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normAutofit/>
            <a:scene3d>
              <a:camera prst="orthographicFront"/>
              <a:lightRig rig="soft" dir="t">
                <a:rot lat="0" lon="0" rev="10800000"/>
              </a:lightRig>
            </a:scene3d>
            <a:sp3d>
              <a:bevelT w="27940" h="12700"/>
              <a:contourClr>
                <a:srgbClr val="DDDDDD"/>
              </a:contourClr>
            </a:sp3d>
          </a:bodyPr>
          <a:lstStyle/>
          <a:p>
            <a:r>
              <a:rPr lang="en-US" b="1" spc="150" dirty="0" smtClean="0">
                <a:ln w="11430"/>
                <a:effectLst>
                  <a:outerShdw blurRad="25400" algn="tl" rotWithShape="0">
                    <a:srgbClr val="000000">
                      <a:alpha val="43000"/>
                    </a:srgbClr>
                  </a:outerShdw>
                </a:effectLst>
                <a:latin typeface="Arial Rounded MT Bold" pitchFamily="34" charset="0"/>
              </a:rPr>
              <a:t>EQUIPMENT</a:t>
            </a:r>
            <a:endParaRPr lang="ar-IQ" b="1" spc="150" dirty="0">
              <a:ln w="11430"/>
              <a:effectLst>
                <a:outerShdw blurRad="25400" algn="tl" rotWithShape="0">
                  <a:srgbClr val="000000">
                    <a:alpha val="43000"/>
                  </a:srgbClr>
                </a:outerShdw>
              </a:effectLst>
              <a:latin typeface="Arial Rounded MT Bold" pitchFamily="34" charset="0"/>
            </a:endParaRPr>
          </a:p>
        </p:txBody>
      </p:sp>
      <p:sp>
        <p:nvSpPr>
          <p:cNvPr id="3" name="عنصر نائب للمحتوى 2"/>
          <p:cNvSpPr>
            <a:spLocks noGrp="1"/>
          </p:cNvSpPr>
          <p:nvPr>
            <p:ph idx="1"/>
          </p:nvPr>
        </p:nvSpPr>
        <p:spPr>
          <a:xfrm>
            <a:off x="0" y="1428736"/>
            <a:ext cx="9144000" cy="5429264"/>
          </a:xfrm>
        </p:spPr>
        <p:style>
          <a:lnRef idx="2">
            <a:schemeClr val="accent1"/>
          </a:lnRef>
          <a:fillRef idx="1">
            <a:schemeClr val="lt1"/>
          </a:fillRef>
          <a:effectRef idx="0">
            <a:schemeClr val="accent1"/>
          </a:effectRef>
          <a:fontRef idx="minor">
            <a:schemeClr val="dk1"/>
          </a:fontRef>
        </p:style>
        <p:txBody>
          <a:bodyPr>
            <a:noAutofit/>
          </a:bodyPr>
          <a:lstStyle/>
          <a:p>
            <a:pPr algn="l" rtl="0">
              <a:buNone/>
            </a:pPr>
            <a:r>
              <a:rPr lang="en-US" sz="3600" dirty="0" smtClean="0"/>
              <a:t>1-Appropriate thermometer.</a:t>
            </a:r>
          </a:p>
          <a:p>
            <a:pPr algn="l" rtl="0">
              <a:buNone/>
            </a:pPr>
            <a:r>
              <a:rPr lang="en-US" sz="3600" dirty="0" smtClean="0"/>
              <a:t>2- Soft tissue.</a:t>
            </a:r>
          </a:p>
          <a:p>
            <a:pPr algn="l" rtl="0">
              <a:buNone/>
            </a:pPr>
            <a:r>
              <a:rPr lang="en-US" sz="3600" dirty="0" smtClean="0"/>
              <a:t>3- Lubricant ( For rectal measurements only ).</a:t>
            </a:r>
          </a:p>
          <a:p>
            <a:pPr algn="l" rtl="0">
              <a:buNone/>
            </a:pPr>
            <a:r>
              <a:rPr lang="en-US" sz="3600" dirty="0" smtClean="0"/>
              <a:t>4- Pen, vital signs flow sheet or record form.</a:t>
            </a:r>
          </a:p>
          <a:p>
            <a:pPr algn="l" rtl="0">
              <a:buNone/>
            </a:pPr>
            <a:r>
              <a:rPr lang="en-US" sz="3600" dirty="0" smtClean="0"/>
              <a:t>5- Disposable gloves, plastic thermometer sleeves.</a:t>
            </a:r>
          </a:p>
        </p:txBody>
      </p:sp>
    </p:spTree>
    <p:extLst>
      <p:ext uri="{BB962C8B-B14F-4D97-AF65-F5344CB8AC3E}">
        <p14:creationId xmlns:p14="http://schemas.microsoft.com/office/powerpoint/2010/main" val="4085962469"/>
      </p:ext>
    </p:extLst>
  </p:cSld>
  <p:clrMapOvr>
    <a:masterClrMapping/>
  </p:clrMapOvr>
  <p:transition>
    <p:push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normAutofit/>
            <a:scene3d>
              <a:camera prst="orthographicFront"/>
              <a:lightRig rig="soft" dir="t">
                <a:rot lat="0" lon="0" rev="10800000"/>
              </a:lightRig>
            </a:scene3d>
            <a:sp3d>
              <a:bevelT w="27940" h="12700"/>
              <a:contourClr>
                <a:srgbClr val="DDDDDD"/>
              </a:contourClr>
            </a:sp3d>
          </a:bodyPr>
          <a:lstStyle/>
          <a:p>
            <a:endParaRPr lang="ar-IQ" b="1" spc="150" dirty="0">
              <a:ln w="11430"/>
              <a:effectLst>
                <a:outerShdw blurRad="25400" algn="tl" rotWithShape="0">
                  <a:srgbClr val="000000">
                    <a:alpha val="43000"/>
                  </a:srgbClr>
                </a:outerShdw>
              </a:effectLst>
              <a:latin typeface="Arial Rounded MT Bold" pitchFamily="34" charset="0"/>
            </a:endParaRP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20272" y="1916832"/>
            <a:ext cx="1562100" cy="2924175"/>
          </a:xfrm>
        </p:spPr>
        <p:style>
          <a:lnRef idx="2">
            <a:schemeClr val="accent1"/>
          </a:lnRef>
          <a:fillRef idx="1">
            <a:schemeClr val="lt1"/>
          </a:fillRef>
          <a:effectRef idx="0">
            <a:schemeClr val="accent1"/>
          </a:effectRef>
          <a:fontRef idx="minor">
            <a:schemeClr val="dk1"/>
          </a:fontRef>
        </p:style>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5696" y="2505074"/>
            <a:ext cx="3969791" cy="2292077"/>
          </a:xfrm>
          <a:prstGeom prst="rect">
            <a:avLst/>
          </a:prstGeom>
        </p:spPr>
      </p:pic>
    </p:spTree>
    <p:extLst>
      <p:ext uri="{BB962C8B-B14F-4D97-AF65-F5344CB8AC3E}">
        <p14:creationId xmlns:p14="http://schemas.microsoft.com/office/powerpoint/2010/main" val="2131988040"/>
      </p:ext>
    </p:extLst>
  </p:cSld>
  <p:clrMapOvr>
    <a:masterClrMapping/>
  </p:clrMapOvr>
  <p:transition>
    <p:push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normAutofit/>
            <a:scene3d>
              <a:camera prst="orthographicFront"/>
              <a:lightRig rig="soft" dir="t">
                <a:rot lat="0" lon="0" rev="10800000"/>
              </a:lightRig>
            </a:scene3d>
            <a:sp3d>
              <a:bevelT w="27940" h="12700"/>
              <a:contourClr>
                <a:srgbClr val="DDDDDD"/>
              </a:contourClr>
            </a:sp3d>
          </a:bodyPr>
          <a:lstStyle/>
          <a:p>
            <a:endParaRPr lang="ar-IQ" b="1" spc="150" dirty="0">
              <a:ln w="11430"/>
              <a:effectLst>
                <a:outerShdw blurRad="25400" algn="tl" rotWithShape="0">
                  <a:srgbClr val="000000">
                    <a:alpha val="43000"/>
                  </a:srgbClr>
                </a:outerShdw>
              </a:effectLst>
              <a:latin typeface="Arial Rounded MT Bold" pitchFamily="34" charset="0"/>
            </a:endParaRP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1556792"/>
            <a:ext cx="8712968" cy="4752528"/>
          </a:xfrm>
        </p:spPr>
        <p:style>
          <a:lnRef idx="2">
            <a:schemeClr val="accent1"/>
          </a:lnRef>
          <a:fillRef idx="1">
            <a:schemeClr val="lt1"/>
          </a:fillRef>
          <a:effectRef idx="0">
            <a:schemeClr val="accent1"/>
          </a:effectRef>
          <a:fontRef idx="minor">
            <a:schemeClr val="dk1"/>
          </a:fontRef>
        </p:style>
      </p:pic>
    </p:spTree>
    <p:extLst>
      <p:ext uri="{BB962C8B-B14F-4D97-AF65-F5344CB8AC3E}">
        <p14:creationId xmlns:p14="http://schemas.microsoft.com/office/powerpoint/2010/main" val="3376664083"/>
      </p:ext>
    </p:extLst>
  </p:cSld>
  <p:clrMapOvr>
    <a:masterClrMapping/>
  </p:clrMapOvr>
  <p:transition>
    <p:push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r>
              <a:rPr lang="en-US" b="1" dirty="0" smtClean="0"/>
              <a:t>Nursing Diagnosis</a:t>
            </a:r>
            <a:endParaRPr lang="ar-IQ" b="1" dirty="0"/>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lstStyle/>
          <a:p>
            <a:pPr marL="514350" indent="-514350" algn="l" rtl="0">
              <a:buFont typeface="+mj-lt"/>
              <a:buAutoNum type="arabicPeriod"/>
            </a:pPr>
            <a:r>
              <a:rPr lang="en-US" b="1" dirty="0" smtClean="0"/>
              <a:t>Hyperthermia </a:t>
            </a:r>
            <a:endParaRPr lang="en-US" b="1" dirty="0"/>
          </a:p>
          <a:p>
            <a:pPr marL="514350" indent="-514350" algn="l" rtl="0">
              <a:buFont typeface="+mj-lt"/>
              <a:buAutoNum type="arabicPeriod"/>
            </a:pPr>
            <a:r>
              <a:rPr lang="en-US" b="1" dirty="0" smtClean="0"/>
              <a:t> </a:t>
            </a:r>
            <a:r>
              <a:rPr lang="en-US" b="1" dirty="0"/>
              <a:t>Hypothermia</a:t>
            </a:r>
          </a:p>
          <a:p>
            <a:pPr marL="514350" indent="-514350" algn="l" rtl="0">
              <a:buFont typeface="+mj-lt"/>
              <a:buAutoNum type="arabicPeriod"/>
            </a:pPr>
            <a:r>
              <a:rPr lang="en-US" b="1" dirty="0" smtClean="0"/>
              <a:t>Ineffective </a:t>
            </a:r>
            <a:r>
              <a:rPr lang="en-US" b="1" dirty="0"/>
              <a:t>thermoregulation </a:t>
            </a:r>
            <a:endParaRPr lang="en-US" b="1" dirty="0" smtClean="0"/>
          </a:p>
          <a:p>
            <a:pPr marL="514350" indent="-514350" algn="l" rtl="0">
              <a:buFont typeface="+mj-lt"/>
              <a:buAutoNum type="arabicPeriod"/>
            </a:pPr>
            <a:r>
              <a:rPr lang="en-US" b="1" dirty="0" smtClean="0"/>
              <a:t> </a:t>
            </a:r>
            <a:r>
              <a:rPr lang="en-US" b="1" dirty="0"/>
              <a:t>Risk for imbalanced body temperature</a:t>
            </a:r>
          </a:p>
          <a:p>
            <a:pPr marL="514350" indent="-514350" algn="l" rtl="0">
              <a:buFont typeface="+mj-lt"/>
              <a:buAutoNum type="arabicPeriod"/>
            </a:pPr>
            <a:endParaRPr lang="en-US" dirty="0" smtClean="0"/>
          </a:p>
          <a:p>
            <a:endParaRPr lang="en-US" dirty="0" smtClean="0"/>
          </a:p>
          <a:p>
            <a:endParaRPr lang="en-US" dirty="0" smtClean="0"/>
          </a:p>
          <a:p>
            <a:endParaRPr lang="ar-IQ" dirty="0"/>
          </a:p>
        </p:txBody>
      </p:sp>
    </p:spTree>
    <p:extLst>
      <p:ext uri="{BB962C8B-B14F-4D97-AF65-F5344CB8AC3E}">
        <p14:creationId xmlns:p14="http://schemas.microsoft.com/office/powerpoint/2010/main" val="2402109102"/>
      </p:ext>
    </p:extLst>
  </p:cSld>
  <p:clrMapOvr>
    <a:masterClrMapping/>
  </p:clrMapOvr>
  <p:transition>
    <p:push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r>
              <a:rPr lang="en-US" b="1" dirty="0" smtClean="0"/>
              <a:t>Procedure</a:t>
            </a:r>
            <a:endParaRPr lang="ar-IQ" b="1" dirty="0"/>
          </a:p>
        </p:txBody>
      </p:sp>
      <p:sp>
        <p:nvSpPr>
          <p:cNvPr id="3" name="عنصر نائب للمحتوى 2"/>
          <p:cNvSpPr>
            <a:spLocks noGrp="1"/>
          </p:cNvSpPr>
          <p:nvPr>
            <p:ph idx="1"/>
          </p:nvPr>
        </p:nvSpPr>
        <p:spPr>
          <a:xfrm>
            <a:off x="13648" y="1600200"/>
            <a:ext cx="9144000" cy="5257800"/>
          </a:xfrm>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lgn="ctr" rtl="0">
              <a:buNone/>
            </a:pPr>
            <a:r>
              <a:rPr lang="en-US" b="1" u="sng" dirty="0"/>
              <a:t>O</a:t>
            </a:r>
            <a:r>
              <a:rPr lang="en-US" b="1" u="sng" dirty="0" smtClean="0"/>
              <a:t>ral temperature</a:t>
            </a:r>
          </a:p>
          <a:p>
            <a:pPr marL="514350" indent="-514350" algn="l" rtl="0">
              <a:buFont typeface="+mj-lt"/>
              <a:buAutoNum type="arabicPeriod"/>
            </a:pPr>
            <a:r>
              <a:rPr lang="en-US" sz="2400" b="1" dirty="0" smtClean="0">
                <a:latin typeface="Arial Rounded MT Bold" pitchFamily="34" charset="0"/>
              </a:rPr>
              <a:t>Perform </a:t>
            </a:r>
            <a:r>
              <a:rPr lang="en-US" sz="2400" b="1" dirty="0">
                <a:latin typeface="Arial Rounded MT Bold" pitchFamily="34" charset="0"/>
              </a:rPr>
              <a:t>hand hygiene, applying clean gloves.</a:t>
            </a:r>
            <a:endParaRPr lang="en-US" sz="2400" b="1" dirty="0"/>
          </a:p>
          <a:p>
            <a:pPr marL="514350" indent="-514350" algn="l" rtl="0">
              <a:buFont typeface="+mj-lt"/>
              <a:buAutoNum type="arabicPeriod"/>
            </a:pPr>
            <a:r>
              <a:rPr lang="en-US" sz="2400" b="1" dirty="0" smtClean="0"/>
              <a:t>Ask </a:t>
            </a:r>
            <a:r>
              <a:rPr lang="en-US" sz="2400" b="1" dirty="0"/>
              <a:t>patient to open mouth; gently place thermometer  probe under tongue in posterior sublingual pocket lateral  to center of lower </a:t>
            </a:r>
            <a:r>
              <a:rPr lang="en-US" sz="2400" b="1" dirty="0" smtClean="0"/>
              <a:t>jaw</a:t>
            </a:r>
          </a:p>
          <a:p>
            <a:pPr marL="514350" indent="-514350" algn="l" rtl="0">
              <a:buFont typeface="+mj-lt"/>
              <a:buAutoNum type="arabicPeriod"/>
            </a:pPr>
            <a:r>
              <a:rPr lang="en-US" sz="2400" b="1" dirty="0"/>
              <a:t> Ask patient to hold thermometer probe with </a:t>
            </a:r>
            <a:r>
              <a:rPr lang="en-US" sz="2400" b="1" dirty="0" smtClean="0"/>
              <a:t>lips closed</a:t>
            </a:r>
            <a:endParaRPr lang="ar-IQ" sz="2400" b="1" dirty="0" smtClean="0"/>
          </a:p>
          <a:p>
            <a:pPr marL="514350" indent="-514350" algn="l" rtl="0">
              <a:buFont typeface="+mj-lt"/>
              <a:buAutoNum type="arabicPeriod"/>
            </a:pPr>
            <a:r>
              <a:rPr lang="en-US" sz="2400" b="1" dirty="0" smtClean="0"/>
              <a:t>Leave </a:t>
            </a:r>
            <a:r>
              <a:rPr lang="en-US" sz="2400" b="1" dirty="0"/>
              <a:t>thermometer probe in place until audible signal indicates completion and patient’s temperature </a:t>
            </a:r>
            <a:r>
              <a:rPr lang="en-US" sz="2400" b="1" dirty="0" smtClean="0"/>
              <a:t>appears on </a:t>
            </a:r>
            <a:r>
              <a:rPr lang="en-US" sz="2400" b="1" dirty="0"/>
              <a:t>digital </a:t>
            </a:r>
            <a:r>
              <a:rPr lang="en-US" sz="2400" b="1" dirty="0" smtClean="0"/>
              <a:t>display, </a:t>
            </a:r>
            <a:r>
              <a:rPr lang="en-US" sz="2400" b="1" dirty="0"/>
              <a:t>remove thermometer probe from  under patient’s tongue</a:t>
            </a:r>
            <a:r>
              <a:rPr lang="en-US" sz="2400" b="1" dirty="0" smtClean="0"/>
              <a:t>.</a:t>
            </a:r>
          </a:p>
          <a:p>
            <a:pPr marL="514350" indent="-514350" algn="l" rtl="0">
              <a:buFont typeface="+mj-lt"/>
              <a:buAutoNum type="arabicPeriod"/>
            </a:pPr>
            <a:r>
              <a:rPr lang="en-US" sz="2400" b="1" dirty="0"/>
              <a:t>Push ejection button on thermometer probe stem to </a:t>
            </a:r>
          </a:p>
          <a:p>
            <a:pPr marL="514350" indent="-514350" algn="l" rtl="0">
              <a:buFont typeface="+mj-lt"/>
              <a:buAutoNum type="arabicPeriod"/>
            </a:pPr>
            <a:r>
              <a:rPr lang="en-US" sz="2400" b="1" dirty="0"/>
              <a:t> discard plastic probe cover into appropriate receptacle</a:t>
            </a:r>
            <a:r>
              <a:rPr lang="en-US" sz="2400" b="1" dirty="0" smtClean="0"/>
              <a:t>.</a:t>
            </a:r>
          </a:p>
          <a:p>
            <a:pPr marL="514350" indent="-514350" algn="l" rtl="0">
              <a:buFont typeface="+mj-lt"/>
              <a:buAutoNum type="arabicPeriod"/>
            </a:pPr>
            <a:r>
              <a:rPr lang="en-US" sz="2400" b="1" dirty="0" smtClean="0"/>
              <a:t>Remove gloves </a:t>
            </a:r>
            <a:r>
              <a:rPr lang="en-US" sz="2400" b="1" dirty="0"/>
              <a:t>and dispose in appropriate receptacle and perform hand hygiene.</a:t>
            </a:r>
          </a:p>
          <a:p>
            <a:pPr marL="514350" indent="-514350" algn="l" rtl="0">
              <a:buFont typeface="+mj-lt"/>
              <a:buAutoNum type="arabicPeriod"/>
            </a:pPr>
            <a:endParaRPr lang="en-US" sz="2400" b="1" dirty="0"/>
          </a:p>
          <a:p>
            <a:pPr algn="l" rtl="0"/>
            <a:endParaRPr lang="en-US" dirty="0" smtClean="0"/>
          </a:p>
          <a:p>
            <a:pPr algn="l" rtl="0"/>
            <a:endParaRPr lang="en-US" dirty="0"/>
          </a:p>
          <a:p>
            <a:pPr algn="l" rtl="0"/>
            <a:endParaRPr lang="en-US" dirty="0"/>
          </a:p>
          <a:p>
            <a:pPr algn="l" rtl="0"/>
            <a:endParaRPr lang="en-US" dirty="0"/>
          </a:p>
          <a:p>
            <a:pPr marL="0" indent="0" algn="l" rtl="0">
              <a:buNone/>
            </a:pPr>
            <a:endParaRPr lang="ar-IQ" dirty="0" smtClean="0"/>
          </a:p>
          <a:p>
            <a:endParaRPr lang="ar-IQ" dirty="0"/>
          </a:p>
        </p:txBody>
      </p:sp>
    </p:spTree>
    <p:extLst>
      <p:ext uri="{BB962C8B-B14F-4D97-AF65-F5344CB8AC3E}">
        <p14:creationId xmlns:p14="http://schemas.microsoft.com/office/powerpoint/2010/main" val="3647073928"/>
      </p:ext>
    </p:extLst>
  </p:cSld>
  <p:clrMapOvr>
    <a:masterClrMapping/>
  </p:clrMapOvr>
  <p:transition>
    <p:push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endParaRPr lang="ar-IQ" dirty="0"/>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normAutofit/>
          </a:bodyPr>
          <a:lstStyle/>
          <a:p>
            <a:endParaRPr lang="en-US" sz="5000" dirty="0" smtClean="0"/>
          </a:p>
          <a:p>
            <a:endParaRPr lang="ar-IQ" dirty="0"/>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2060848"/>
            <a:ext cx="8568952" cy="3600400"/>
          </a:xfrm>
          <a:prstGeom prst="rect">
            <a:avLst/>
          </a:prstGeom>
        </p:spPr>
      </p:pic>
    </p:spTree>
    <p:extLst>
      <p:ext uri="{BB962C8B-B14F-4D97-AF65-F5344CB8AC3E}">
        <p14:creationId xmlns:p14="http://schemas.microsoft.com/office/powerpoint/2010/main" val="2622672716"/>
      </p:ext>
    </p:extLst>
  </p:cSld>
  <p:clrMapOvr>
    <a:masterClrMapping/>
  </p:clrMapOvr>
  <p:transition>
    <p:push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bg2"/>
          </a:solidFill>
        </p:spPr>
        <p:txBody>
          <a:bodyPr/>
          <a:lstStyle/>
          <a:p>
            <a:endParaRPr lang="ar-IQ" dirty="0"/>
          </a:p>
        </p:txBody>
      </p:sp>
      <p:sp>
        <p:nvSpPr>
          <p:cNvPr id="3" name="عنصر نائب للمحتوى 2"/>
          <p:cNvSpPr>
            <a:spLocks noGrp="1"/>
          </p:cNvSpPr>
          <p:nvPr>
            <p:ph idx="1"/>
          </p:nvPr>
        </p:nvSpPr>
        <p:spPr>
          <a:xfrm>
            <a:off x="0" y="1428736"/>
            <a:ext cx="9144000" cy="5429264"/>
          </a:xfrm>
        </p:spPr>
        <p:style>
          <a:lnRef idx="2">
            <a:schemeClr val="accent1"/>
          </a:lnRef>
          <a:fillRef idx="1">
            <a:schemeClr val="lt1"/>
          </a:fillRef>
          <a:effectRef idx="0">
            <a:schemeClr val="accent1"/>
          </a:effectRef>
          <a:fontRef idx="minor">
            <a:schemeClr val="dk1"/>
          </a:fontRef>
        </p:style>
        <p:txBody>
          <a:bodyPr>
            <a:normAutofit lnSpcReduction="10000"/>
          </a:bodyPr>
          <a:lstStyle/>
          <a:p>
            <a:pPr algn="l" rtl="0">
              <a:buNone/>
            </a:pPr>
            <a:r>
              <a:rPr lang="en-US" sz="4000" b="1" dirty="0" smtClean="0">
                <a:solidFill>
                  <a:schemeClr val="tx1"/>
                </a:solidFill>
              </a:rPr>
              <a:t>The nurse directly assesses ventilation by observing:</a:t>
            </a:r>
          </a:p>
          <a:p>
            <a:pPr marL="742950" indent="-742950" algn="l" rtl="0">
              <a:buFont typeface="+mj-lt"/>
              <a:buAutoNum type="arabicPeriod"/>
            </a:pPr>
            <a:r>
              <a:rPr lang="en-US" sz="4000" b="1" dirty="0" smtClean="0">
                <a:solidFill>
                  <a:schemeClr val="tx1"/>
                </a:solidFill>
              </a:rPr>
              <a:t> Rate</a:t>
            </a:r>
          </a:p>
          <a:p>
            <a:pPr marL="742950" indent="-742950" algn="l" rtl="0">
              <a:buFont typeface="+mj-lt"/>
              <a:buAutoNum type="arabicPeriod"/>
            </a:pPr>
            <a:r>
              <a:rPr lang="en-US" sz="4000" b="1" dirty="0" smtClean="0">
                <a:solidFill>
                  <a:schemeClr val="tx1"/>
                </a:solidFill>
              </a:rPr>
              <a:t>Depth </a:t>
            </a:r>
          </a:p>
          <a:p>
            <a:pPr marL="742950" indent="-742950" algn="l" rtl="0">
              <a:buFont typeface="+mj-lt"/>
              <a:buAutoNum type="arabicPeriod"/>
            </a:pPr>
            <a:r>
              <a:rPr lang="en-US" sz="4000" b="1" dirty="0" smtClean="0">
                <a:solidFill>
                  <a:schemeClr val="tx1"/>
                </a:solidFill>
              </a:rPr>
              <a:t> Rhythm of respiratory movement. </a:t>
            </a:r>
          </a:p>
          <a:p>
            <a:pPr algn="l" rtl="0">
              <a:buNone/>
            </a:pPr>
            <a:r>
              <a:rPr lang="en-US" sz="4000" b="1" dirty="0" smtClean="0">
                <a:solidFill>
                  <a:schemeClr val="tx1"/>
                </a:solidFill>
              </a:rPr>
              <a:t>accurate assessment of respiration depends on recognizing normal thoracic and abdominal movement. </a:t>
            </a:r>
            <a:endParaRPr lang="ar-IQ" sz="4000" b="1" dirty="0">
              <a:cs typeface="+mj-cs"/>
            </a:endParaRPr>
          </a:p>
        </p:txBody>
      </p:sp>
    </p:spTree>
  </p:cSld>
  <p:clrMapOvr>
    <a:masterClrMapping/>
  </p:clrMapOvr>
  <p:transition>
    <p:push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endParaRPr lang="ar-IQ" dirty="0"/>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lstStyle/>
          <a:p>
            <a:pPr algn="ctr">
              <a:buNone/>
            </a:pPr>
            <a:r>
              <a:rPr lang="en-US" sz="9600" dirty="0" smtClean="0">
                <a:latin typeface="Arial Rounded MT Bold" pitchFamily="34" charset="0"/>
              </a:rPr>
              <a:t> </a:t>
            </a:r>
          </a:p>
          <a:p>
            <a:endParaRPr lang="en-US" dirty="0" smtClean="0"/>
          </a:p>
          <a:p>
            <a:endParaRPr lang="en-US" dirty="0" smtClean="0"/>
          </a:p>
          <a:p>
            <a:endParaRPr lang="en-US" dirty="0" smtClean="0"/>
          </a:p>
          <a:p>
            <a:endParaRPr lang="ar-IQ"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6412" y="1988841"/>
            <a:ext cx="5531892"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7105436"/>
      </p:ext>
    </p:extLst>
  </p:cSld>
  <p:clrMapOvr>
    <a:masterClrMapping/>
  </p:clrMapOvr>
  <p:transition>
    <p:push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r>
              <a:rPr lang="en-US" b="1" dirty="0" smtClean="0"/>
              <a:t> </a:t>
            </a:r>
            <a:r>
              <a:rPr lang="en-US" b="1" dirty="0"/>
              <a:t>R</a:t>
            </a:r>
            <a:r>
              <a:rPr lang="en-US" b="1" dirty="0" smtClean="0"/>
              <a:t>ectal </a:t>
            </a:r>
            <a:r>
              <a:rPr lang="en-US" b="1" dirty="0"/>
              <a:t>temperature </a:t>
            </a:r>
            <a:endParaRPr lang="ar-IQ" b="1" dirty="0"/>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normAutofit fontScale="25000" lnSpcReduction="20000"/>
          </a:bodyPr>
          <a:lstStyle/>
          <a:p>
            <a:pPr marL="0" indent="0" algn="l" rtl="0">
              <a:buNone/>
            </a:pPr>
            <a:r>
              <a:rPr lang="en-US" sz="8000" dirty="0" smtClean="0">
                <a:latin typeface="Arial Rounded MT Bold" pitchFamily="34" charset="0"/>
              </a:rPr>
              <a:t>1- Draw </a:t>
            </a:r>
            <a:r>
              <a:rPr lang="en-US" sz="8000" dirty="0">
                <a:latin typeface="Arial Rounded MT Bold" pitchFamily="34" charset="0"/>
              </a:rPr>
              <a:t>curtain around bed and/or close room door. </a:t>
            </a:r>
            <a:endParaRPr lang="en-US" sz="8000" dirty="0" smtClean="0">
              <a:latin typeface="Arial Rounded MT Bold" pitchFamily="34" charset="0"/>
            </a:endParaRPr>
          </a:p>
          <a:p>
            <a:pPr marL="0" indent="0" algn="l" rtl="0">
              <a:buNone/>
            </a:pPr>
            <a:endParaRPr lang="en-US" sz="8000" dirty="0" smtClean="0">
              <a:latin typeface="Arial Rounded MT Bold" pitchFamily="34" charset="0"/>
            </a:endParaRPr>
          </a:p>
          <a:p>
            <a:pPr marL="0" indent="0" algn="l" rtl="0">
              <a:buNone/>
            </a:pPr>
            <a:r>
              <a:rPr lang="en-US" sz="8000" dirty="0" smtClean="0">
                <a:latin typeface="Arial Rounded MT Bold" pitchFamily="34" charset="0"/>
              </a:rPr>
              <a:t>2- Assist </a:t>
            </a:r>
            <a:r>
              <a:rPr lang="en-US" sz="8000" dirty="0">
                <a:latin typeface="Arial Rounded MT Bold" pitchFamily="34" charset="0"/>
              </a:rPr>
              <a:t>patient to side-lying or Sims’ position with upper leg </a:t>
            </a:r>
          </a:p>
          <a:p>
            <a:pPr marL="0" indent="0" algn="l" rtl="0">
              <a:buNone/>
            </a:pPr>
            <a:r>
              <a:rPr lang="en-US" sz="8000" dirty="0">
                <a:latin typeface="Arial Rounded MT Bold" pitchFamily="34" charset="0"/>
              </a:rPr>
              <a:t> flexed. Move aside bed linen to expose only anal area. Keep patient’s upper body and lower extremities covered with sheet or blanket.</a:t>
            </a:r>
          </a:p>
          <a:p>
            <a:pPr marL="0" indent="0" algn="l" rtl="0">
              <a:buNone/>
            </a:pPr>
            <a:endParaRPr lang="en-US" sz="8000" dirty="0">
              <a:latin typeface="Arial Rounded MT Bold" pitchFamily="34" charset="0"/>
            </a:endParaRPr>
          </a:p>
          <a:p>
            <a:pPr marL="0" indent="0" algn="l" rtl="0">
              <a:buNone/>
            </a:pPr>
            <a:r>
              <a:rPr lang="en-US" sz="8000" dirty="0">
                <a:latin typeface="Arial Rounded MT Bold" pitchFamily="34" charset="0"/>
              </a:rPr>
              <a:t> </a:t>
            </a:r>
            <a:r>
              <a:rPr lang="en-US" sz="8000" dirty="0" smtClean="0">
                <a:latin typeface="Arial Rounded MT Bold" pitchFamily="34" charset="0"/>
              </a:rPr>
              <a:t>3- Perform </a:t>
            </a:r>
            <a:r>
              <a:rPr lang="en-US" sz="8000" dirty="0">
                <a:latin typeface="Arial Rounded MT Bold" pitchFamily="34" charset="0"/>
              </a:rPr>
              <a:t>hand hygiene and apply clean gloves. Cleanse anal region when feces and/or secretions are present. Remove soiled gloves and reapply clean gloves</a:t>
            </a:r>
            <a:r>
              <a:rPr lang="en-US" sz="8000" dirty="0" smtClean="0">
                <a:latin typeface="Arial Rounded MT Bold" pitchFamily="34" charset="0"/>
              </a:rPr>
              <a:t>.</a:t>
            </a:r>
          </a:p>
          <a:p>
            <a:pPr marL="0" indent="0" algn="l" rtl="0">
              <a:buNone/>
            </a:pPr>
            <a:endParaRPr lang="en-US" sz="8000" dirty="0">
              <a:latin typeface="Arial Rounded MT Bold" pitchFamily="34" charset="0"/>
            </a:endParaRPr>
          </a:p>
          <a:p>
            <a:pPr marL="0" indent="0" algn="l" rtl="0">
              <a:buNone/>
            </a:pPr>
            <a:r>
              <a:rPr lang="en-US" sz="8000" dirty="0" smtClean="0">
                <a:latin typeface="Arial Rounded MT Bold" pitchFamily="34" charset="0"/>
              </a:rPr>
              <a:t> 4- Remove </a:t>
            </a:r>
            <a:r>
              <a:rPr lang="en-US" sz="8000" dirty="0">
                <a:latin typeface="Arial Rounded MT Bold" pitchFamily="34" charset="0"/>
              </a:rPr>
              <a:t>thermometer pack from charging unit. Attach rectal thermometer probe stem (red tip) to thermometer unit. Grasp top of probe stem, being careful not to apply pressure on ejection button</a:t>
            </a:r>
            <a:r>
              <a:rPr lang="en-US" sz="8000" dirty="0" smtClean="0">
                <a:latin typeface="Arial Rounded MT Bold" pitchFamily="34" charset="0"/>
              </a:rPr>
              <a:t>.</a:t>
            </a:r>
          </a:p>
          <a:p>
            <a:pPr marL="0" indent="0" algn="l" rtl="0">
              <a:buNone/>
            </a:pPr>
            <a:endParaRPr lang="en-US" sz="8000" dirty="0">
              <a:latin typeface="Arial Rounded MT Bold" pitchFamily="34" charset="0"/>
            </a:endParaRPr>
          </a:p>
          <a:p>
            <a:pPr marL="0" indent="0" algn="l" rtl="0">
              <a:buNone/>
            </a:pPr>
            <a:r>
              <a:rPr lang="en-US" sz="8000" dirty="0" smtClean="0">
                <a:latin typeface="Arial Rounded MT Bold" pitchFamily="34" charset="0"/>
              </a:rPr>
              <a:t> 5- Using </a:t>
            </a:r>
            <a:r>
              <a:rPr lang="en-US" sz="8000" dirty="0">
                <a:latin typeface="Arial Rounded MT Bold" pitchFamily="34" charset="0"/>
              </a:rPr>
              <a:t>a single use package, squeeze a liberal amount of lubricant on tissue. Dip probe cover of thermometer, blunt end, into lubricant, covering 2.5 to 3.5 cm </a:t>
            </a:r>
            <a:r>
              <a:rPr lang="en-US" sz="8000" dirty="0" smtClean="0">
                <a:latin typeface="Arial Rounded MT Bold" pitchFamily="34" charset="0"/>
              </a:rPr>
              <a:t>for </a:t>
            </a:r>
            <a:r>
              <a:rPr lang="en-US" sz="8000" dirty="0">
                <a:latin typeface="Arial Rounded MT Bold" pitchFamily="34" charset="0"/>
              </a:rPr>
              <a:t>adult</a:t>
            </a:r>
            <a:r>
              <a:rPr lang="en-US" sz="9600" dirty="0">
                <a:latin typeface="Arial Rounded MT Bold" pitchFamily="34" charset="0"/>
              </a:rPr>
              <a:t>.</a:t>
            </a:r>
          </a:p>
          <a:p>
            <a:pPr marL="0" indent="0" algn="l" rtl="0">
              <a:buNone/>
            </a:pPr>
            <a:endParaRPr lang="en-US" sz="8000" dirty="0">
              <a:latin typeface="Arial Rounded MT Bold" pitchFamily="34" charset="0"/>
            </a:endParaRPr>
          </a:p>
          <a:p>
            <a:pPr marL="0" indent="0" algn="l" rtl="0">
              <a:buNone/>
            </a:pPr>
            <a:r>
              <a:rPr lang="en-US" sz="8000" dirty="0">
                <a:latin typeface="Arial Rounded MT Bold" pitchFamily="34" charset="0"/>
              </a:rPr>
              <a:t> </a:t>
            </a:r>
            <a:endParaRPr lang="en-US" dirty="0" smtClean="0"/>
          </a:p>
          <a:p>
            <a:endParaRPr lang="en-US" dirty="0" smtClean="0"/>
          </a:p>
          <a:p>
            <a:endParaRPr lang="en-US" dirty="0" smtClean="0"/>
          </a:p>
          <a:p>
            <a:endParaRPr lang="ar-IQ" dirty="0"/>
          </a:p>
        </p:txBody>
      </p:sp>
    </p:spTree>
    <p:extLst>
      <p:ext uri="{BB962C8B-B14F-4D97-AF65-F5344CB8AC3E}">
        <p14:creationId xmlns:p14="http://schemas.microsoft.com/office/powerpoint/2010/main" val="2654631528"/>
      </p:ext>
    </p:extLst>
  </p:cSld>
  <p:clrMapOvr>
    <a:masterClrMapping/>
  </p:clrMapOvr>
  <p:transition>
    <p:push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endParaRPr lang="ar-IQ" dirty="0"/>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normAutofit fontScale="25000" lnSpcReduction="20000"/>
          </a:bodyPr>
          <a:lstStyle/>
          <a:p>
            <a:pPr algn="l" rtl="0">
              <a:buNone/>
            </a:pPr>
            <a:r>
              <a:rPr lang="en-US" sz="9600" dirty="0" smtClean="0">
                <a:latin typeface="Arial Rounded MT Bold" pitchFamily="34" charset="0"/>
              </a:rPr>
              <a:t> </a:t>
            </a:r>
          </a:p>
          <a:p>
            <a:pPr algn="l" rtl="0">
              <a:buNone/>
            </a:pPr>
            <a:r>
              <a:rPr lang="en-US" sz="9600" dirty="0" smtClean="0">
                <a:latin typeface="Arial Rounded MT Bold" pitchFamily="34" charset="0"/>
              </a:rPr>
              <a:t>6- </a:t>
            </a:r>
            <a:r>
              <a:rPr lang="en-US" sz="8000" dirty="0" smtClean="0">
                <a:latin typeface="Arial Rounded MT Bold" pitchFamily="34" charset="0"/>
              </a:rPr>
              <a:t>With non dominant </a:t>
            </a:r>
            <a:r>
              <a:rPr lang="en-US" sz="8000" dirty="0">
                <a:latin typeface="Arial Rounded MT Bold" pitchFamily="34" charset="0"/>
              </a:rPr>
              <a:t>hand separate patient’s buttocks to expose anus. Ask patient to breathe slowly and relax</a:t>
            </a:r>
            <a:r>
              <a:rPr lang="en-US" sz="8000" dirty="0" smtClean="0">
                <a:latin typeface="Arial Rounded MT Bold" pitchFamily="34" charset="0"/>
              </a:rPr>
              <a:t>.</a:t>
            </a:r>
          </a:p>
          <a:p>
            <a:pPr algn="l" rtl="0">
              <a:buNone/>
            </a:pPr>
            <a:endParaRPr lang="en-US" sz="8000" dirty="0">
              <a:latin typeface="Arial Rounded MT Bold" pitchFamily="34" charset="0"/>
            </a:endParaRPr>
          </a:p>
          <a:p>
            <a:pPr algn="l" rtl="0">
              <a:buNone/>
            </a:pPr>
            <a:r>
              <a:rPr lang="en-US" sz="8000" dirty="0" smtClean="0">
                <a:latin typeface="Arial Rounded MT Bold" pitchFamily="34" charset="0"/>
              </a:rPr>
              <a:t>7- Gently </a:t>
            </a:r>
            <a:r>
              <a:rPr lang="en-US" sz="8000" dirty="0">
                <a:latin typeface="Arial Rounded MT Bold" pitchFamily="34" charset="0"/>
              </a:rPr>
              <a:t>insert thermometer into anus in direction of umbilicus 3.5 cm </a:t>
            </a:r>
            <a:r>
              <a:rPr lang="en-US" sz="8000" dirty="0" smtClean="0">
                <a:latin typeface="Arial Rounded MT Bold" pitchFamily="34" charset="0"/>
              </a:rPr>
              <a:t>for </a:t>
            </a:r>
            <a:r>
              <a:rPr lang="en-US" sz="8000" dirty="0">
                <a:latin typeface="Arial Rounded MT Bold" pitchFamily="34" charset="0"/>
              </a:rPr>
              <a:t>adult. Do not force thermometer</a:t>
            </a:r>
            <a:r>
              <a:rPr lang="en-US" sz="8000" dirty="0" smtClean="0">
                <a:latin typeface="Arial Rounded MT Bold" pitchFamily="34" charset="0"/>
              </a:rPr>
              <a:t>.</a:t>
            </a:r>
          </a:p>
          <a:p>
            <a:pPr algn="l" rtl="0">
              <a:buNone/>
            </a:pPr>
            <a:endParaRPr lang="en-US" sz="8000" dirty="0">
              <a:latin typeface="Arial Rounded MT Bold" pitchFamily="34" charset="0"/>
            </a:endParaRPr>
          </a:p>
          <a:p>
            <a:pPr algn="l" rtl="0">
              <a:buNone/>
            </a:pPr>
            <a:r>
              <a:rPr lang="en-US" sz="8000" dirty="0" smtClean="0">
                <a:latin typeface="Arial Rounded MT Bold" pitchFamily="34" charset="0"/>
              </a:rPr>
              <a:t>8- </a:t>
            </a:r>
            <a:r>
              <a:rPr lang="en-US" sz="8000" dirty="0">
                <a:latin typeface="Arial Rounded MT Bold" pitchFamily="34" charset="0"/>
              </a:rPr>
              <a:t>If you feel resistance during insertion, withdraw immediately. Never force thermometer</a:t>
            </a:r>
            <a:r>
              <a:rPr lang="en-US" sz="8000" dirty="0" smtClean="0">
                <a:latin typeface="Arial Rounded MT Bold" pitchFamily="34" charset="0"/>
              </a:rPr>
              <a:t>.</a:t>
            </a:r>
          </a:p>
          <a:p>
            <a:pPr algn="l" rtl="0">
              <a:buNone/>
            </a:pPr>
            <a:r>
              <a:rPr lang="en-US" sz="8000" dirty="0" smtClean="0">
                <a:latin typeface="Arial Rounded MT Bold" pitchFamily="34" charset="0"/>
              </a:rPr>
              <a:t> </a:t>
            </a:r>
          </a:p>
          <a:p>
            <a:pPr algn="l" rtl="0">
              <a:buNone/>
            </a:pPr>
            <a:r>
              <a:rPr lang="en-US" sz="8000" dirty="0">
                <a:latin typeface="Arial Rounded MT Bold" pitchFamily="34" charset="0"/>
              </a:rPr>
              <a:t>9-hold thermometer probe in place until audible signal indicates completion and patient’s temperature appears on digital display; remove thermometer probe from </a:t>
            </a:r>
            <a:r>
              <a:rPr lang="en-US" sz="8000" dirty="0" smtClean="0">
                <a:latin typeface="Arial Rounded MT Bold" pitchFamily="34" charset="0"/>
              </a:rPr>
              <a:t>anus.</a:t>
            </a:r>
          </a:p>
          <a:p>
            <a:pPr algn="l" rtl="0">
              <a:buNone/>
            </a:pPr>
            <a:endParaRPr lang="en-US" sz="8000" dirty="0" smtClean="0">
              <a:latin typeface="Arial Rounded MT Bold" pitchFamily="34" charset="0"/>
            </a:endParaRPr>
          </a:p>
          <a:p>
            <a:pPr algn="l" rtl="0">
              <a:buNone/>
            </a:pPr>
            <a:r>
              <a:rPr lang="en-US" sz="8000" dirty="0">
                <a:latin typeface="Arial Rounded MT Bold" pitchFamily="34" charset="0"/>
              </a:rPr>
              <a:t>10-  Assist patient in assuming a comfortable </a:t>
            </a:r>
            <a:r>
              <a:rPr lang="en-US" sz="8000" dirty="0" smtClean="0">
                <a:latin typeface="Arial Rounded MT Bold" pitchFamily="34" charset="0"/>
              </a:rPr>
              <a:t>position, Remove </a:t>
            </a:r>
            <a:r>
              <a:rPr lang="en-US" sz="8000" dirty="0">
                <a:latin typeface="Arial Rounded MT Bold" pitchFamily="34" charset="0"/>
              </a:rPr>
              <a:t>and dispose of gloves in appropriate receptacle. Perform hand hygiene.</a:t>
            </a:r>
          </a:p>
          <a:p>
            <a:pPr algn="l" rtl="0">
              <a:buNone/>
            </a:pPr>
            <a:endParaRPr lang="en-US" sz="9600" dirty="0" smtClean="0">
              <a:latin typeface="Arial Rounded MT Bold" pitchFamily="34" charset="0"/>
            </a:endParaRPr>
          </a:p>
          <a:p>
            <a:pPr algn="l" rtl="0">
              <a:buNone/>
            </a:pPr>
            <a:endParaRPr lang="en-US" sz="9600" dirty="0">
              <a:latin typeface="Arial Rounded MT Bold" pitchFamily="34" charset="0"/>
            </a:endParaRPr>
          </a:p>
          <a:p>
            <a:pPr algn="l" rtl="0">
              <a:buNone/>
            </a:pPr>
            <a:r>
              <a:rPr lang="en-US" sz="9600" dirty="0">
                <a:latin typeface="Arial Rounded MT Bold" pitchFamily="34" charset="0"/>
              </a:rPr>
              <a:t> </a:t>
            </a:r>
            <a:r>
              <a:rPr lang="en-US" sz="9600" dirty="0" smtClean="0">
                <a:latin typeface="Arial Rounded MT Bold" pitchFamily="34" charset="0"/>
              </a:rPr>
              <a:t> </a:t>
            </a:r>
          </a:p>
          <a:p>
            <a:pPr algn="l" rtl="0"/>
            <a:endParaRPr lang="en-US" dirty="0" smtClean="0"/>
          </a:p>
          <a:p>
            <a:pPr algn="l" rtl="0"/>
            <a:endParaRPr lang="en-US" dirty="0" smtClean="0"/>
          </a:p>
          <a:p>
            <a:endParaRPr lang="en-US" dirty="0" smtClean="0"/>
          </a:p>
          <a:p>
            <a:endParaRPr lang="ar-IQ" dirty="0"/>
          </a:p>
        </p:txBody>
      </p:sp>
    </p:spTree>
    <p:extLst>
      <p:ext uri="{BB962C8B-B14F-4D97-AF65-F5344CB8AC3E}">
        <p14:creationId xmlns:p14="http://schemas.microsoft.com/office/powerpoint/2010/main" val="306661076"/>
      </p:ext>
    </p:extLst>
  </p:cSld>
  <p:clrMapOvr>
    <a:masterClrMapping/>
  </p:clrMapOvr>
  <p:transition>
    <p:push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endParaRPr lang="ar-IQ" b="1" dirty="0"/>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normAutofit/>
          </a:bodyPr>
          <a:lstStyle/>
          <a:p>
            <a:pPr marL="0" indent="0" algn="l" rtl="0">
              <a:buNone/>
            </a:pPr>
            <a:endParaRPr lang="en-US" sz="9600" dirty="0">
              <a:latin typeface="Arial Rounded MT Bold" pitchFamily="34" charset="0"/>
            </a:endParaRPr>
          </a:p>
          <a:p>
            <a:pPr marL="0" indent="0" algn="l" rtl="0">
              <a:buNone/>
            </a:pPr>
            <a:r>
              <a:rPr lang="en-US" sz="8000" dirty="0">
                <a:latin typeface="Arial Rounded MT Bold" pitchFamily="34" charset="0"/>
              </a:rPr>
              <a:t> </a:t>
            </a:r>
            <a:endParaRPr lang="en-US" dirty="0" smtClean="0"/>
          </a:p>
          <a:p>
            <a:endParaRPr lang="en-US" dirty="0" smtClean="0"/>
          </a:p>
          <a:p>
            <a:endParaRPr lang="ar-IQ"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1844824"/>
            <a:ext cx="7632848" cy="3744415"/>
          </a:xfrm>
          <a:prstGeom prst="rect">
            <a:avLst/>
          </a:prstGeom>
        </p:spPr>
      </p:pic>
    </p:spTree>
    <p:extLst>
      <p:ext uri="{BB962C8B-B14F-4D97-AF65-F5344CB8AC3E}">
        <p14:creationId xmlns:p14="http://schemas.microsoft.com/office/powerpoint/2010/main" val="3918617457"/>
      </p:ext>
    </p:extLst>
  </p:cSld>
  <p:clrMapOvr>
    <a:masterClrMapping/>
  </p:clrMapOvr>
  <p:transition>
    <p:push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endParaRPr lang="ar-IQ" b="1" dirty="0"/>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normAutofit/>
          </a:bodyPr>
          <a:lstStyle/>
          <a:p>
            <a:pPr marL="0" indent="0" algn="l" rtl="0">
              <a:buNone/>
            </a:pPr>
            <a:endParaRPr lang="en-US" sz="9600" dirty="0">
              <a:latin typeface="Arial Rounded MT Bold" pitchFamily="34" charset="0"/>
            </a:endParaRPr>
          </a:p>
          <a:p>
            <a:pPr marL="0" indent="0" algn="l" rtl="0">
              <a:buNone/>
            </a:pPr>
            <a:r>
              <a:rPr lang="en-US" sz="8000" dirty="0">
                <a:latin typeface="Arial Rounded MT Bold" pitchFamily="34" charset="0"/>
              </a:rPr>
              <a:t> </a:t>
            </a:r>
            <a:endParaRPr lang="en-US" dirty="0" smtClean="0"/>
          </a:p>
          <a:p>
            <a:endParaRPr lang="en-US" dirty="0" smtClean="0"/>
          </a:p>
          <a:p>
            <a:endParaRPr lang="ar-IQ" dirty="0"/>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1988840"/>
            <a:ext cx="5904656" cy="3888432"/>
          </a:xfrm>
          <a:prstGeom prst="rect">
            <a:avLst/>
          </a:prstGeom>
        </p:spPr>
      </p:pic>
    </p:spTree>
    <p:extLst>
      <p:ext uri="{BB962C8B-B14F-4D97-AF65-F5344CB8AC3E}">
        <p14:creationId xmlns:p14="http://schemas.microsoft.com/office/powerpoint/2010/main" val="3158996"/>
      </p:ext>
    </p:extLst>
  </p:cSld>
  <p:clrMapOvr>
    <a:masterClrMapping/>
  </p:clrMapOvr>
  <p:transition>
    <p:push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r>
              <a:rPr lang="en-US" b="1" u="sng" dirty="0" smtClean="0"/>
              <a:t> Axillary temperature</a:t>
            </a:r>
            <a:endParaRPr lang="ar-IQ" b="1" u="sng" dirty="0"/>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marL="0" indent="0" algn="l" rtl="0">
              <a:buNone/>
            </a:pPr>
            <a:r>
              <a:rPr lang="en-US" dirty="0" smtClean="0"/>
              <a:t>1- Draw </a:t>
            </a:r>
            <a:r>
              <a:rPr lang="en-US" dirty="0"/>
              <a:t>curtain around bed and/or close room door</a:t>
            </a:r>
            <a:r>
              <a:rPr lang="en-US" dirty="0" smtClean="0"/>
              <a:t>.</a:t>
            </a:r>
          </a:p>
          <a:p>
            <a:pPr marL="0" indent="0" algn="l" rtl="0">
              <a:buNone/>
            </a:pPr>
            <a:endParaRPr lang="en-US" dirty="0" smtClean="0"/>
          </a:p>
          <a:p>
            <a:pPr marL="0" indent="0" algn="l" rtl="0">
              <a:buNone/>
            </a:pPr>
            <a:r>
              <a:rPr lang="en-US" dirty="0" smtClean="0"/>
              <a:t>2-  </a:t>
            </a:r>
            <a:r>
              <a:rPr lang="en-US" dirty="0"/>
              <a:t>Assist patient to supine or sitting position. Move clothing or </a:t>
            </a:r>
          </a:p>
          <a:p>
            <a:pPr marL="0" indent="0" algn="l" rtl="0">
              <a:buNone/>
            </a:pPr>
            <a:r>
              <a:rPr lang="en-US" dirty="0"/>
              <a:t> gown away from shoulder and arm</a:t>
            </a:r>
            <a:r>
              <a:rPr lang="en-US" dirty="0" smtClean="0"/>
              <a:t>.</a:t>
            </a:r>
          </a:p>
          <a:p>
            <a:pPr marL="0" indent="0" algn="l" rtl="0">
              <a:buNone/>
            </a:pPr>
            <a:endParaRPr lang="en-US" dirty="0" smtClean="0"/>
          </a:p>
          <a:p>
            <a:pPr marL="0" indent="0" algn="l" rtl="0">
              <a:buNone/>
            </a:pPr>
            <a:r>
              <a:rPr lang="en-US" dirty="0" smtClean="0"/>
              <a:t>3- Raise </a:t>
            </a:r>
            <a:r>
              <a:rPr lang="en-US" dirty="0"/>
              <a:t>patient’s arm away from torso. Inspect for skin </a:t>
            </a:r>
          </a:p>
          <a:p>
            <a:pPr marL="0" indent="0" algn="l" rtl="0">
              <a:buNone/>
            </a:pPr>
            <a:r>
              <a:rPr lang="en-US" dirty="0"/>
              <a:t> lesions and excessive perspiration; if needed, dry axilla. </a:t>
            </a:r>
            <a:endParaRPr lang="en-US" dirty="0" smtClean="0"/>
          </a:p>
          <a:p>
            <a:pPr marL="0" indent="0" algn="l" rtl="0">
              <a:buNone/>
            </a:pPr>
            <a:endParaRPr lang="en-US" dirty="0"/>
          </a:p>
          <a:p>
            <a:pPr marL="0" indent="0" algn="l" rtl="0">
              <a:buNone/>
            </a:pPr>
            <a:r>
              <a:rPr lang="en-US" dirty="0"/>
              <a:t> </a:t>
            </a:r>
            <a:r>
              <a:rPr lang="en-US" dirty="0" smtClean="0"/>
              <a:t>4- Insert </a:t>
            </a:r>
            <a:r>
              <a:rPr lang="en-US" dirty="0"/>
              <a:t>thermometer probe into center of </a:t>
            </a:r>
            <a:r>
              <a:rPr lang="en-US" dirty="0" smtClean="0"/>
              <a:t>axilla, lower </a:t>
            </a:r>
            <a:r>
              <a:rPr lang="en-US" dirty="0"/>
              <a:t>arm over probe, and place arm across patient’s </a:t>
            </a:r>
            <a:r>
              <a:rPr lang="en-US" dirty="0" smtClean="0"/>
              <a:t>chest.</a:t>
            </a:r>
          </a:p>
          <a:p>
            <a:pPr marL="0" indent="0" algn="l" rtl="0">
              <a:buNone/>
            </a:pPr>
            <a:endParaRPr lang="en-US" dirty="0" smtClean="0"/>
          </a:p>
          <a:p>
            <a:endParaRPr lang="en-US" dirty="0" smtClean="0"/>
          </a:p>
          <a:p>
            <a:endParaRPr lang="ar-IQ" dirty="0"/>
          </a:p>
        </p:txBody>
      </p:sp>
    </p:spTree>
    <p:extLst>
      <p:ext uri="{BB962C8B-B14F-4D97-AF65-F5344CB8AC3E}">
        <p14:creationId xmlns:p14="http://schemas.microsoft.com/office/powerpoint/2010/main" val="713900396"/>
      </p:ext>
    </p:extLst>
  </p:cSld>
  <p:clrMapOvr>
    <a:masterClrMapping/>
  </p:clrMapOvr>
  <p:transition>
    <p:push di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endParaRPr lang="ar-IQ" dirty="0"/>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normAutofit/>
          </a:bodyPr>
          <a:lstStyle/>
          <a:p>
            <a:pPr algn="l" rtl="0">
              <a:buNone/>
            </a:pPr>
            <a:r>
              <a:rPr lang="en-US" sz="2400" b="1" dirty="0" smtClean="0">
                <a:latin typeface="Arial Rounded MT Bold" pitchFamily="34" charset="0"/>
                <a:cs typeface="+mj-cs"/>
              </a:rPr>
              <a:t>5- Once </a:t>
            </a:r>
            <a:r>
              <a:rPr lang="en-US" sz="2400" b="1" dirty="0">
                <a:latin typeface="Arial Rounded MT Bold" pitchFamily="34" charset="0"/>
                <a:cs typeface="+mj-cs"/>
              </a:rPr>
              <a:t>thermometer probe is positioned, hold it in place until audible signal indicates completion and patient’s temperature appears on digital display; remove thermometer probe from </a:t>
            </a:r>
            <a:r>
              <a:rPr lang="en-US" sz="2400" b="1" dirty="0" smtClean="0">
                <a:latin typeface="Arial Rounded MT Bold" pitchFamily="34" charset="0"/>
                <a:cs typeface="+mj-cs"/>
              </a:rPr>
              <a:t>axilla.</a:t>
            </a:r>
          </a:p>
          <a:p>
            <a:pPr algn="l" rtl="0">
              <a:buNone/>
            </a:pPr>
            <a:endParaRPr lang="en-US" sz="2400" b="1" dirty="0" smtClean="0">
              <a:latin typeface="Arial Rounded MT Bold" pitchFamily="34" charset="0"/>
              <a:cs typeface="+mj-cs"/>
            </a:endParaRPr>
          </a:p>
          <a:p>
            <a:pPr marL="0" indent="0" algn="l" rtl="0">
              <a:buNone/>
            </a:pPr>
            <a:r>
              <a:rPr lang="en-US" sz="2800" b="1" dirty="0" smtClean="0">
                <a:cs typeface="+mj-cs"/>
              </a:rPr>
              <a:t>6- Assist </a:t>
            </a:r>
            <a:r>
              <a:rPr lang="en-US" sz="2800" b="1" dirty="0">
                <a:cs typeface="+mj-cs"/>
              </a:rPr>
              <a:t>patient in assuming comfortable position, replacing linen or </a:t>
            </a:r>
            <a:r>
              <a:rPr lang="en-US" sz="2800" b="1" dirty="0" smtClean="0">
                <a:cs typeface="+mj-cs"/>
              </a:rPr>
              <a:t>gown.</a:t>
            </a:r>
          </a:p>
          <a:p>
            <a:pPr marL="0" indent="0" algn="l" rtl="0">
              <a:buNone/>
            </a:pPr>
            <a:endParaRPr lang="en-US" sz="2800" b="1" dirty="0" smtClean="0">
              <a:cs typeface="+mj-cs"/>
            </a:endParaRPr>
          </a:p>
          <a:p>
            <a:pPr marL="0" indent="0" algn="l" rtl="0">
              <a:buNone/>
            </a:pPr>
            <a:r>
              <a:rPr lang="en-US" sz="2800" b="1" dirty="0" smtClean="0">
                <a:cs typeface="+mj-cs"/>
              </a:rPr>
              <a:t>7- Perform </a:t>
            </a:r>
            <a:r>
              <a:rPr lang="en-US" sz="2800" b="1" dirty="0">
                <a:cs typeface="+mj-cs"/>
              </a:rPr>
              <a:t>hand hygiene. </a:t>
            </a:r>
            <a:endParaRPr lang="en-US" sz="2800" b="1" dirty="0" smtClean="0">
              <a:cs typeface="+mj-cs"/>
            </a:endParaRPr>
          </a:p>
          <a:p>
            <a:endParaRPr lang="en-US" sz="5000" dirty="0" smtClean="0"/>
          </a:p>
          <a:p>
            <a:endParaRPr lang="ar-IQ" dirty="0"/>
          </a:p>
        </p:txBody>
      </p:sp>
    </p:spTree>
    <p:extLst>
      <p:ext uri="{BB962C8B-B14F-4D97-AF65-F5344CB8AC3E}">
        <p14:creationId xmlns:p14="http://schemas.microsoft.com/office/powerpoint/2010/main" val="1044814807"/>
      </p:ext>
    </p:extLst>
  </p:cSld>
  <p:clrMapOvr>
    <a:masterClrMapping/>
  </p:clrMapOvr>
  <p:transition>
    <p:push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endParaRPr lang="ar-IQ" dirty="0"/>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normAutofit/>
          </a:bodyPr>
          <a:lstStyle/>
          <a:p>
            <a:endParaRPr lang="en-US" sz="5000" dirty="0" smtClean="0"/>
          </a:p>
          <a:p>
            <a:endParaRPr lang="ar-IQ"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2452687"/>
            <a:ext cx="6984776" cy="3064545"/>
          </a:xfrm>
          <a:prstGeom prst="rect">
            <a:avLst/>
          </a:prstGeom>
        </p:spPr>
      </p:pic>
    </p:spTree>
    <p:extLst>
      <p:ext uri="{BB962C8B-B14F-4D97-AF65-F5344CB8AC3E}">
        <p14:creationId xmlns:p14="http://schemas.microsoft.com/office/powerpoint/2010/main" val="2861791472"/>
      </p:ext>
    </p:extLst>
  </p:cSld>
  <p:clrMapOvr>
    <a:masterClrMapping/>
  </p:clrMapOvr>
  <p:transition>
    <p:push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endParaRPr lang="ar-IQ" dirty="0"/>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normAutofit/>
          </a:bodyPr>
          <a:lstStyle/>
          <a:p>
            <a:endParaRPr lang="en-US" sz="5000" dirty="0" smtClean="0"/>
          </a:p>
          <a:p>
            <a:endParaRPr lang="ar-IQ"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2204864"/>
            <a:ext cx="5832648" cy="3600400"/>
          </a:xfrm>
          <a:prstGeom prst="rect">
            <a:avLst/>
          </a:prstGeom>
        </p:spPr>
      </p:pic>
    </p:spTree>
    <p:extLst>
      <p:ext uri="{BB962C8B-B14F-4D97-AF65-F5344CB8AC3E}">
        <p14:creationId xmlns:p14="http://schemas.microsoft.com/office/powerpoint/2010/main" val="544560898"/>
      </p:ext>
    </p:extLst>
  </p:cSld>
  <p:clrMapOvr>
    <a:masterClrMapping/>
  </p:clrMapOvr>
  <p:transition>
    <p:push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r>
              <a:rPr lang="en-US" b="1" dirty="0"/>
              <a:t>T</a:t>
            </a:r>
            <a:r>
              <a:rPr lang="en-US" b="1" dirty="0" smtClean="0"/>
              <a:t>ympanic membrane temperature</a:t>
            </a:r>
            <a:endParaRPr lang="ar-IQ" b="1" dirty="0"/>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normAutofit/>
          </a:bodyPr>
          <a:lstStyle/>
          <a:p>
            <a:pPr algn="l" rtl="0">
              <a:buFont typeface="+mj-lt"/>
              <a:buAutoNum type="arabicPeriod"/>
            </a:pPr>
            <a:r>
              <a:rPr lang="en-US" sz="2000" dirty="0" smtClean="0">
                <a:latin typeface="Arial Rounded MT Bold" pitchFamily="34" charset="0"/>
              </a:rPr>
              <a:t>Assist </a:t>
            </a:r>
            <a:r>
              <a:rPr lang="en-US" sz="2000" dirty="0">
                <a:latin typeface="Arial Rounded MT Bold" pitchFamily="34" charset="0"/>
              </a:rPr>
              <a:t>patient in assuming comfortable position </a:t>
            </a:r>
            <a:r>
              <a:rPr lang="en-US" sz="2000" dirty="0" smtClean="0">
                <a:latin typeface="Arial Rounded MT Bold" pitchFamily="34" charset="0"/>
              </a:rPr>
              <a:t>with head </a:t>
            </a:r>
            <a:r>
              <a:rPr lang="en-US" sz="2000" dirty="0">
                <a:latin typeface="Arial Rounded MT Bold" pitchFamily="34" charset="0"/>
              </a:rPr>
              <a:t>turned toward side, away from you. If patient has been lying on one side, use upper ear. Obtain temperature from patient’s right ear if you are right- handed. Obtain temperature from patient’s left ear if you are left-handed</a:t>
            </a:r>
            <a:r>
              <a:rPr lang="en-US" sz="2000" dirty="0" smtClean="0">
                <a:latin typeface="Arial Rounded MT Bold" pitchFamily="34" charset="0"/>
              </a:rPr>
              <a:t>.</a:t>
            </a:r>
            <a:endParaRPr lang="en-US" sz="2000" dirty="0">
              <a:latin typeface="Arial Rounded MT Bold" pitchFamily="34" charset="0"/>
            </a:endParaRPr>
          </a:p>
          <a:p>
            <a:pPr algn="l" rtl="0">
              <a:buFont typeface="+mj-lt"/>
              <a:buAutoNum type="arabicPeriod"/>
            </a:pPr>
            <a:r>
              <a:rPr lang="en-US" sz="2000" dirty="0">
                <a:latin typeface="Arial Rounded MT Bold" pitchFamily="34" charset="0"/>
              </a:rPr>
              <a:t>Note if there is an obvious presence of </a:t>
            </a:r>
            <a:r>
              <a:rPr lang="en-US" sz="2000" dirty="0" err="1">
                <a:latin typeface="Arial Rounded MT Bold" pitchFamily="34" charset="0"/>
              </a:rPr>
              <a:t>cerumen</a:t>
            </a:r>
            <a:r>
              <a:rPr lang="en-US" sz="2000" dirty="0">
                <a:latin typeface="Arial Rounded MT Bold" pitchFamily="34" charset="0"/>
              </a:rPr>
              <a:t> (earwax) in patient’s ear canal</a:t>
            </a:r>
            <a:r>
              <a:rPr lang="en-US" sz="2000" dirty="0" smtClean="0">
                <a:latin typeface="Arial Rounded MT Bold" pitchFamily="34" charset="0"/>
              </a:rPr>
              <a:t>.</a:t>
            </a:r>
            <a:endParaRPr lang="en-US" sz="2000" dirty="0">
              <a:latin typeface="Arial Rounded MT Bold" pitchFamily="34" charset="0"/>
            </a:endParaRPr>
          </a:p>
          <a:p>
            <a:pPr algn="l" rtl="0">
              <a:buFont typeface="+mj-lt"/>
              <a:buAutoNum type="arabicPeriod"/>
            </a:pPr>
            <a:r>
              <a:rPr lang="en-US" sz="2000" dirty="0">
                <a:latin typeface="Arial Rounded MT Bold" pitchFamily="34" charset="0"/>
              </a:rPr>
              <a:t> Fit speculum tip snug in canal, pointing toward the nose</a:t>
            </a:r>
            <a:r>
              <a:rPr lang="en-US" sz="2000" dirty="0" smtClean="0">
                <a:latin typeface="Arial Rounded MT Bold" pitchFamily="34" charset="0"/>
              </a:rPr>
              <a:t>.</a:t>
            </a:r>
          </a:p>
          <a:p>
            <a:pPr algn="l" rtl="0">
              <a:buFont typeface="+mj-lt"/>
              <a:buAutoNum type="arabicPeriod"/>
            </a:pPr>
            <a:r>
              <a:rPr lang="en-US" sz="2000" dirty="0" smtClean="0">
                <a:latin typeface="Arial Rounded MT Bold" pitchFamily="34" charset="0"/>
              </a:rPr>
              <a:t>Once thermometer positioned</a:t>
            </a:r>
            <a:r>
              <a:rPr lang="en-US" sz="2000" dirty="0">
                <a:latin typeface="Arial Rounded MT Bold" pitchFamily="34" charset="0"/>
              </a:rPr>
              <a:t>, press scan button on handheld unit. Leave speculum in place until audible signal indicates completion and patient’s temperature appears on digital display</a:t>
            </a:r>
            <a:r>
              <a:rPr lang="en-US" sz="2000" dirty="0" smtClean="0">
                <a:latin typeface="Arial Rounded MT Bold" pitchFamily="34" charset="0"/>
              </a:rPr>
              <a:t>.</a:t>
            </a:r>
            <a:endParaRPr lang="en-US" sz="2000" dirty="0">
              <a:latin typeface="Arial Rounded MT Bold" pitchFamily="34" charset="0"/>
            </a:endParaRPr>
          </a:p>
          <a:p>
            <a:pPr algn="l" rtl="0">
              <a:buFont typeface="+mj-lt"/>
              <a:buAutoNum type="arabicPeriod"/>
            </a:pPr>
            <a:r>
              <a:rPr lang="en-US" sz="2000" dirty="0">
                <a:latin typeface="Arial Rounded MT Bold" pitchFamily="34" charset="0"/>
              </a:rPr>
              <a:t> Help patient assume a comfortable position</a:t>
            </a:r>
            <a:r>
              <a:rPr lang="en-US" sz="2000" dirty="0" smtClean="0">
                <a:latin typeface="Arial Rounded MT Bold" pitchFamily="34" charset="0"/>
              </a:rPr>
              <a:t>.</a:t>
            </a:r>
            <a:endParaRPr lang="en-US" sz="2000" dirty="0">
              <a:latin typeface="Arial Rounded MT Bold" pitchFamily="34" charset="0"/>
            </a:endParaRPr>
          </a:p>
          <a:p>
            <a:pPr algn="l" rtl="0">
              <a:buFont typeface="+mj-lt"/>
              <a:buAutoNum type="arabicPeriod"/>
            </a:pPr>
            <a:r>
              <a:rPr lang="en-US" sz="2000" dirty="0">
                <a:latin typeface="Arial Rounded MT Bold" pitchFamily="34" charset="0"/>
              </a:rPr>
              <a:t> Perform hand hygiene.</a:t>
            </a:r>
            <a:endParaRPr lang="en-US" sz="4000" dirty="0" smtClean="0"/>
          </a:p>
          <a:p>
            <a:endParaRPr lang="en-US" sz="4000" dirty="0" smtClean="0"/>
          </a:p>
          <a:p>
            <a:endParaRPr lang="en-US" dirty="0" smtClean="0"/>
          </a:p>
          <a:p>
            <a:endParaRPr lang="ar-IQ" dirty="0"/>
          </a:p>
        </p:txBody>
      </p:sp>
    </p:spTree>
    <p:extLst>
      <p:ext uri="{BB962C8B-B14F-4D97-AF65-F5344CB8AC3E}">
        <p14:creationId xmlns:p14="http://schemas.microsoft.com/office/powerpoint/2010/main" val="2696357134"/>
      </p:ext>
    </p:extLst>
  </p:cSld>
  <p:clrMapOvr>
    <a:masterClrMapping/>
  </p:clrMapOvr>
  <p:transition>
    <p:push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857232"/>
          </a:xfrm>
          <a:solidFill>
            <a:schemeClr val="bg2"/>
          </a:solidFill>
        </p:spPr>
        <p:txBody>
          <a:bodyPr/>
          <a:lstStyle/>
          <a:p>
            <a:endParaRPr lang="ar-IQ" dirty="0"/>
          </a:p>
        </p:txBody>
      </p:sp>
      <p:sp>
        <p:nvSpPr>
          <p:cNvPr id="5" name="Content Placeholder 4"/>
          <p:cNvSpPr>
            <a:spLocks noGrp="1"/>
          </p:cNvSpPr>
          <p:nvPr>
            <p:ph idx="1"/>
          </p:nvPr>
        </p:nvSpPr>
        <p:spPr>
          <a:xfrm>
            <a:off x="0" y="857232"/>
            <a:ext cx="9144000" cy="6000768"/>
          </a:xfrm>
        </p:spPr>
        <p:style>
          <a:lnRef idx="2">
            <a:schemeClr val="accent1"/>
          </a:lnRef>
          <a:fillRef idx="1">
            <a:schemeClr val="lt1"/>
          </a:fillRef>
          <a:effectRef idx="0">
            <a:schemeClr val="accent1"/>
          </a:effectRef>
          <a:fontRef idx="minor">
            <a:schemeClr val="dk1"/>
          </a:fontRef>
        </p:style>
        <p:txBody>
          <a:bodyPr>
            <a:normAutofit/>
          </a:bodyPr>
          <a:lstStyle/>
          <a:p>
            <a:pPr algn="l">
              <a:buNone/>
            </a:pPr>
            <a:endParaRPr lang="en-US" sz="3600" b="1" dirty="0" smtClean="0">
              <a:solidFill>
                <a:srgbClr val="FF0000"/>
              </a:solidFill>
            </a:endParaRPr>
          </a:p>
          <a:p>
            <a:pPr algn="l" rtl="0">
              <a:buNone/>
            </a:pPr>
            <a:r>
              <a:rPr lang="en-US" sz="3600" b="1" dirty="0" smtClean="0">
                <a:solidFill>
                  <a:srgbClr val="FF0000"/>
                </a:solidFill>
              </a:rPr>
              <a:t>On inspiration </a:t>
            </a:r>
            <a:r>
              <a:rPr lang="en-US" sz="3600" b="1" dirty="0" smtClean="0">
                <a:solidFill>
                  <a:schemeClr val="tx1"/>
                </a:solidFill>
              </a:rPr>
              <a:t>diaphragm contracts,  causing abdominal organs to move downward and forward, thereby increasing vertical size of the chest cavity. And the same time the ribs lift upward and outward and the sternum lifts outward to aid the transverse expansion of the lungs</a:t>
            </a:r>
            <a:r>
              <a:rPr lang="en-US" sz="3600" b="1" dirty="0" smtClean="0">
                <a:solidFill>
                  <a:srgbClr val="C00000"/>
                </a:solidFill>
              </a:rPr>
              <a:t>. </a:t>
            </a:r>
            <a:endParaRPr lang="en-US" sz="3600" b="1" dirty="0" smtClean="0"/>
          </a:p>
        </p:txBody>
      </p:sp>
    </p:spTree>
  </p:cSld>
  <p:clrMapOvr>
    <a:masterClrMapping/>
  </p:clrMapOvr>
  <p:transition>
    <p:push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endParaRPr lang="ar-IQ" dirty="0"/>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normAutofit/>
          </a:bodyPr>
          <a:lstStyle/>
          <a:p>
            <a:endParaRPr lang="en-US" sz="5000" dirty="0" smtClean="0"/>
          </a:p>
          <a:p>
            <a:endParaRPr lang="ar-IQ" dirty="0"/>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988840"/>
            <a:ext cx="8352928" cy="4464496"/>
          </a:xfrm>
          <a:prstGeom prst="rect">
            <a:avLst/>
          </a:prstGeom>
        </p:spPr>
      </p:pic>
    </p:spTree>
    <p:extLst>
      <p:ext uri="{BB962C8B-B14F-4D97-AF65-F5344CB8AC3E}">
        <p14:creationId xmlns:p14="http://schemas.microsoft.com/office/powerpoint/2010/main" val="3953607809"/>
      </p:ext>
    </p:extLst>
  </p:cSld>
  <p:clrMapOvr>
    <a:masterClrMapping/>
  </p:clrMapOvr>
  <p:transition>
    <p:push dir="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endParaRPr lang="ar-IQ" dirty="0"/>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lstStyle/>
          <a:p>
            <a:pPr algn="ctr">
              <a:buNone/>
            </a:pPr>
            <a:r>
              <a:rPr lang="en-US" sz="9600" dirty="0" smtClean="0">
                <a:latin typeface="Arial Rounded MT Bold" pitchFamily="34" charset="0"/>
              </a:rPr>
              <a:t> </a:t>
            </a:r>
          </a:p>
          <a:p>
            <a:endParaRPr lang="en-US" dirty="0" smtClean="0"/>
          </a:p>
          <a:p>
            <a:endParaRPr lang="en-US" dirty="0" smtClean="0"/>
          </a:p>
          <a:p>
            <a:endParaRPr lang="en-US" dirty="0" smtClean="0"/>
          </a:p>
          <a:p>
            <a:endParaRPr lang="ar-IQ" dirty="0"/>
          </a:p>
        </p:txBody>
      </p:sp>
      <p:sp>
        <p:nvSpPr>
          <p:cNvPr id="4" name="Heart 3"/>
          <p:cNvSpPr/>
          <p:nvPr/>
        </p:nvSpPr>
        <p:spPr>
          <a:xfrm>
            <a:off x="1428728" y="2071678"/>
            <a:ext cx="6286544" cy="4357718"/>
          </a:xfrm>
          <a:prstGeom prst="hear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en-US" sz="5400" b="1" dirty="0" smtClean="0">
                <a:ln w="18415" cmpd="sng">
                  <a:solidFill>
                    <a:srgbClr val="FFFFFF"/>
                  </a:solidFill>
                  <a:prstDash val="solid"/>
                </a:ln>
                <a:solidFill>
                  <a:schemeClr val="tx1"/>
                </a:solidFill>
                <a:latin typeface="Arial Rounded MT Bold" pitchFamily="34" charset="0"/>
              </a:rPr>
              <a:t>THANKS </a:t>
            </a:r>
            <a:r>
              <a:rPr lang="en-US" dirty="0" smtClean="0">
                <a:ln w="18415" cmpd="sng">
                  <a:solidFill>
                    <a:srgbClr val="FFFFFF"/>
                  </a:solidFill>
                  <a:prstDash val="solid"/>
                </a:ln>
                <a:solidFill>
                  <a:schemeClr val="tx1"/>
                </a:solidFill>
                <a:latin typeface="Arial Rounded MT Bold" pitchFamily="34" charset="0"/>
              </a:rPr>
              <a:t> </a:t>
            </a:r>
            <a:endParaRPr lang="ar-IQ" dirty="0">
              <a:ln w="18415" cmpd="sng">
                <a:solidFill>
                  <a:srgbClr val="FFFFFF"/>
                </a:solidFill>
                <a:prstDash val="solid"/>
              </a:ln>
              <a:solidFill>
                <a:schemeClr val="tx1"/>
              </a:solidFill>
            </a:endParaRPr>
          </a:p>
        </p:txBody>
      </p:sp>
    </p:spTree>
    <p:extLst>
      <p:ext uri="{BB962C8B-B14F-4D97-AF65-F5344CB8AC3E}">
        <p14:creationId xmlns:p14="http://schemas.microsoft.com/office/powerpoint/2010/main" val="2153499831"/>
      </p:ext>
    </p:extLst>
  </p:cSld>
  <p:clrMapOvr>
    <a:masterClrMapping/>
  </p:clrMapOvr>
  <p:transition>
    <p:push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bg2"/>
          </a:solidFill>
        </p:spPr>
        <p:style>
          <a:lnRef idx="2">
            <a:schemeClr val="accent1"/>
          </a:lnRef>
          <a:fillRef idx="1">
            <a:schemeClr val="lt1"/>
          </a:fillRef>
          <a:effectRef idx="0">
            <a:schemeClr val="accent1"/>
          </a:effectRef>
          <a:fontRef idx="minor">
            <a:schemeClr val="dk1"/>
          </a:fontRef>
        </p:style>
        <p:txBody>
          <a:bodyPr/>
          <a:lstStyle/>
          <a:p>
            <a:endParaRPr lang="ar-IQ" dirty="0"/>
          </a:p>
        </p:txBody>
      </p:sp>
      <p:sp>
        <p:nvSpPr>
          <p:cNvPr id="3" name="عنصر نائب للمحتوى 2"/>
          <p:cNvSpPr>
            <a:spLocks noGrp="1"/>
          </p:cNvSpPr>
          <p:nvPr>
            <p:ph idx="1"/>
          </p:nvPr>
        </p:nvSpPr>
        <p:spPr>
          <a:xfrm>
            <a:off x="0" y="1428736"/>
            <a:ext cx="9144000" cy="5429264"/>
          </a:xfrm>
        </p:spPr>
        <p:style>
          <a:lnRef idx="2">
            <a:schemeClr val="accent1"/>
          </a:lnRef>
          <a:fillRef idx="1">
            <a:schemeClr val="lt1"/>
          </a:fillRef>
          <a:effectRef idx="0">
            <a:schemeClr val="accent1"/>
          </a:effectRef>
          <a:fontRef idx="minor">
            <a:schemeClr val="dk1"/>
          </a:fontRef>
        </p:style>
        <p:txBody>
          <a:bodyPr>
            <a:normAutofit/>
          </a:bodyPr>
          <a:lstStyle/>
          <a:p>
            <a:pPr algn="l" rtl="0">
              <a:buNone/>
            </a:pPr>
            <a:endParaRPr lang="en-US" sz="4000" b="1" dirty="0" smtClean="0">
              <a:solidFill>
                <a:srgbClr val="C00000"/>
              </a:solidFill>
            </a:endParaRPr>
          </a:p>
          <a:p>
            <a:pPr algn="l" rtl="0">
              <a:buNone/>
            </a:pPr>
            <a:r>
              <a:rPr lang="en-US" sz="4000" b="1" dirty="0" smtClean="0">
                <a:solidFill>
                  <a:srgbClr val="C00000"/>
                </a:solidFill>
              </a:rPr>
              <a:t>On expiration </a:t>
            </a:r>
            <a:r>
              <a:rPr lang="en-US" sz="4000" b="1" dirty="0" smtClean="0">
                <a:solidFill>
                  <a:schemeClr val="tx1"/>
                </a:solidFill>
              </a:rPr>
              <a:t>the diaphragm relaxes upward, the ribs and sternum return to their relaxed position, and the abdominal organs return to their original position.</a:t>
            </a:r>
            <a:endParaRPr lang="ar-IQ" sz="4000" b="1" dirty="0">
              <a:solidFill>
                <a:srgbClr val="FF0000"/>
              </a:solidFill>
            </a:endParaRPr>
          </a:p>
        </p:txBody>
      </p:sp>
    </p:spTree>
  </p:cSld>
  <p:clrMapOvr>
    <a:masterClrMapping/>
  </p:clrMapOvr>
  <p:transition>
    <p:push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42984"/>
          </a:xfrm>
          <a:solidFill>
            <a:schemeClr val="bg2"/>
          </a:solidFill>
        </p:spPr>
        <p:txBody>
          <a:bodyPr>
            <a:normAutofit/>
          </a:bodyPr>
          <a:lstStyle/>
          <a:p>
            <a:endParaRPr lang="ar-IQ" sz="5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Rounded MT Bold" pitchFamily="34" charset="0"/>
            </a:endParaRPr>
          </a:p>
        </p:txBody>
      </p:sp>
      <p:sp>
        <p:nvSpPr>
          <p:cNvPr id="3" name="عنصر نائب للمحتوى 2"/>
          <p:cNvSpPr>
            <a:spLocks noGrp="1"/>
          </p:cNvSpPr>
          <p:nvPr>
            <p:ph idx="1"/>
          </p:nvPr>
        </p:nvSpPr>
        <p:spPr>
          <a:xfrm>
            <a:off x="0" y="1142984"/>
            <a:ext cx="9144000" cy="5715016"/>
          </a:xfrm>
        </p:spPr>
        <p:style>
          <a:lnRef idx="2">
            <a:schemeClr val="accent1"/>
          </a:lnRef>
          <a:fillRef idx="1">
            <a:schemeClr val="lt1"/>
          </a:fillRef>
          <a:effectRef idx="0">
            <a:schemeClr val="accent1"/>
          </a:effectRef>
          <a:fontRef idx="minor">
            <a:schemeClr val="dk1"/>
          </a:fontRef>
        </p:style>
        <p:txBody>
          <a:bodyPr>
            <a:normAutofit/>
          </a:bodyPr>
          <a:lstStyle/>
          <a:p>
            <a:pPr algn="l">
              <a:buNone/>
            </a:pPr>
            <a:endParaRPr lang="en-US" dirty="0" smtClean="0"/>
          </a:p>
          <a:p>
            <a:pPr algn="l" rtl="0"/>
            <a:endParaRPr lang="ar-IQ"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24744"/>
            <a:ext cx="9144000" cy="5733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push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p:spPr>
        <p:style>
          <a:lnRef idx="2">
            <a:schemeClr val="accent2"/>
          </a:lnRef>
          <a:fillRef idx="1">
            <a:schemeClr val="lt1"/>
          </a:fillRef>
          <a:effectRef idx="0">
            <a:schemeClr val="accent2"/>
          </a:effectRef>
          <a:fontRef idx="minor">
            <a:schemeClr val="dk1"/>
          </a:fontRef>
        </p:style>
        <p:txBody>
          <a:bodyPr>
            <a:normAutofit/>
          </a:bodyPr>
          <a:lstStyle/>
          <a:p>
            <a:endParaRPr lang="ar-IQ" sz="3600" dirty="0">
              <a:latin typeface="Arial Rounded MT Bold" pitchFamily="34" charset="0"/>
            </a:endParaRPr>
          </a:p>
        </p:txBody>
      </p:sp>
      <p:sp>
        <p:nvSpPr>
          <p:cNvPr id="3" name="عنصر نائب للمحتوى 2"/>
          <p:cNvSpPr>
            <a:spLocks noGrp="1"/>
          </p:cNvSpPr>
          <p:nvPr>
            <p:ph idx="1"/>
          </p:nvPr>
        </p:nvSpPr>
        <p:spPr>
          <a:xfrm>
            <a:off x="0" y="1428736"/>
            <a:ext cx="9144000" cy="5429264"/>
          </a:xfrm>
        </p:spPr>
        <p:style>
          <a:lnRef idx="2">
            <a:schemeClr val="dk1"/>
          </a:lnRef>
          <a:fillRef idx="1">
            <a:schemeClr val="lt1"/>
          </a:fillRef>
          <a:effectRef idx="0">
            <a:schemeClr val="dk1"/>
          </a:effectRef>
          <a:fontRef idx="minor">
            <a:schemeClr val="dk1"/>
          </a:fontRef>
        </p:style>
        <p:txBody>
          <a:bodyPr/>
          <a:lstStyle/>
          <a:p>
            <a:pPr algn="l" rtl="0">
              <a:buNone/>
            </a:pPr>
            <a:endParaRPr lang="en-US" dirty="0" smtClean="0"/>
          </a:p>
          <a:p>
            <a:pPr algn="l" rtl="0">
              <a:buNone/>
            </a:pPr>
            <a:r>
              <a:rPr lang="en-US" dirty="0" smtClean="0"/>
              <a:t> </a:t>
            </a:r>
            <a:endParaRPr lang="ar-IQ" dirty="0"/>
          </a:p>
        </p:txBody>
      </p:sp>
      <p:sp>
        <p:nvSpPr>
          <p:cNvPr id="4" name="دبوس زينة 3"/>
          <p:cNvSpPr/>
          <p:nvPr/>
        </p:nvSpPr>
        <p:spPr>
          <a:xfrm>
            <a:off x="467544" y="2276872"/>
            <a:ext cx="8352928" cy="3384376"/>
          </a:xfrm>
          <a:prstGeom prst="plaque">
            <a:avLst/>
          </a:prstGeom>
        </p:spPr>
        <p:style>
          <a:lnRef idx="2">
            <a:schemeClr val="accent1"/>
          </a:lnRef>
          <a:fillRef idx="1">
            <a:schemeClr val="lt1"/>
          </a:fillRef>
          <a:effectRef idx="0">
            <a:schemeClr val="accent1"/>
          </a:effectRef>
          <a:fontRef idx="minor">
            <a:schemeClr val="dk1"/>
          </a:fontRef>
        </p:style>
        <p:txBody>
          <a:bodyPr rtlCol="1" anchor="ctr"/>
          <a:lstStyle/>
          <a:p>
            <a:pPr algn="l" rtl="0"/>
            <a:r>
              <a:rPr lang="en-US" sz="4000" b="1" dirty="0">
                <a:solidFill>
                  <a:prstClr val="black"/>
                </a:solidFill>
              </a:rPr>
              <a:t>Normal Range </a:t>
            </a:r>
            <a:r>
              <a:rPr lang="en-US" sz="4000" b="1" dirty="0" smtClean="0">
                <a:solidFill>
                  <a:prstClr val="black"/>
                </a:solidFill>
              </a:rPr>
              <a:t>of respiratory rate</a:t>
            </a:r>
            <a:r>
              <a:rPr lang="en-US" sz="4000" b="1" dirty="0">
                <a:solidFill>
                  <a:prstClr val="black"/>
                </a:solidFill>
              </a:rPr>
              <a:t/>
            </a:r>
            <a:br>
              <a:rPr lang="en-US" sz="4000" b="1" dirty="0">
                <a:solidFill>
                  <a:prstClr val="black"/>
                </a:solidFill>
              </a:rPr>
            </a:br>
            <a:r>
              <a:rPr lang="en-US" sz="4000" b="1" dirty="0">
                <a:solidFill>
                  <a:prstClr val="black"/>
                </a:solidFill>
              </a:rPr>
              <a:t/>
            </a:r>
            <a:br>
              <a:rPr lang="en-US" sz="4000" b="1" dirty="0">
                <a:solidFill>
                  <a:prstClr val="black"/>
                </a:solidFill>
              </a:rPr>
            </a:br>
            <a:r>
              <a:rPr lang="en-US" sz="4000" b="1" dirty="0" smtClean="0">
                <a:solidFill>
                  <a:prstClr val="black"/>
                </a:solidFill>
              </a:rPr>
              <a:t>(</a:t>
            </a:r>
            <a:r>
              <a:rPr lang="en-US" sz="4000" b="1" dirty="0" smtClean="0">
                <a:solidFill>
                  <a:srgbClr val="C00000"/>
                </a:solidFill>
              </a:rPr>
              <a:t>12-20) </a:t>
            </a:r>
            <a:r>
              <a:rPr lang="en-US" sz="4000" b="1" dirty="0" smtClean="0">
                <a:solidFill>
                  <a:prstClr val="black"/>
                </a:solidFill>
              </a:rPr>
              <a:t> breath per minute </a:t>
            </a:r>
            <a:r>
              <a:rPr lang="en-US" sz="4000" b="1" dirty="0">
                <a:solidFill>
                  <a:prstClr val="black"/>
                </a:solidFill>
              </a:rPr>
              <a:t>or cycle per </a:t>
            </a:r>
            <a:r>
              <a:rPr lang="en-US" sz="4000" b="1" dirty="0" smtClean="0">
                <a:solidFill>
                  <a:prstClr val="black"/>
                </a:solidFill>
              </a:rPr>
              <a:t>minute</a:t>
            </a:r>
            <a:r>
              <a:rPr lang="en-US" sz="4000" b="1" dirty="0">
                <a:solidFill>
                  <a:prstClr val="black"/>
                </a:solidFill>
              </a:rPr>
              <a:t/>
            </a:r>
            <a:br>
              <a:rPr lang="en-US" sz="4000" b="1" dirty="0">
                <a:solidFill>
                  <a:prstClr val="black"/>
                </a:solidFill>
              </a:rPr>
            </a:br>
            <a:endParaRPr lang="ar-IQ" sz="2400" b="1" dirty="0"/>
          </a:p>
        </p:txBody>
      </p:sp>
    </p:spTree>
  </p:cSld>
  <p:clrMapOvr>
    <a:masterClrMapping/>
  </p:clrMapOvr>
  <p:transition>
    <p:push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lstStyle/>
          <a:p>
            <a:r>
              <a:rPr lang="en-US" b="1" dirty="0" smtClean="0">
                <a:ln w="12700">
                  <a:solidFill>
                    <a:schemeClr val="tx2">
                      <a:satMod val="155000"/>
                    </a:schemeClr>
                  </a:solidFill>
                  <a:prstDash val="solid"/>
                </a:ln>
                <a:solidFill>
                  <a:sysClr val="windowText" lastClr="000000"/>
                </a:solidFill>
              </a:rPr>
              <a:t>Alterations in breathing pattern</a:t>
            </a:r>
            <a:endParaRPr lang="ar-IQ" dirty="0">
              <a:solidFill>
                <a:sysClr val="windowText" lastClr="00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7415428"/>
              </p:ext>
            </p:extLst>
          </p:nvPr>
        </p:nvGraphicFramePr>
        <p:xfrm>
          <a:off x="107504" y="958935"/>
          <a:ext cx="8856984" cy="5710424"/>
        </p:xfrm>
        <a:graphic>
          <a:graphicData uri="http://schemas.openxmlformats.org/drawingml/2006/table">
            <a:tbl>
              <a:tblPr rtl="1" firstRow="1" bandRow="1">
                <a:tableStyleId>{5940675A-B579-460E-94D1-54222C63F5DA}</a:tableStyleId>
              </a:tblPr>
              <a:tblGrid>
                <a:gridCol w="6385065"/>
                <a:gridCol w="2471919"/>
              </a:tblGrid>
              <a:tr h="891257">
                <a:tc>
                  <a:txBody>
                    <a:bodyPr/>
                    <a:lstStyle/>
                    <a:p>
                      <a:pPr algn="l" rtl="0"/>
                      <a:r>
                        <a:rPr lang="en-US" sz="2800" b="1" dirty="0" smtClean="0">
                          <a:solidFill>
                            <a:schemeClr val="tx1"/>
                          </a:solidFill>
                        </a:rPr>
                        <a:t>Description </a:t>
                      </a:r>
                      <a:endParaRPr lang="ar-IQ" sz="2800" b="1" dirty="0">
                        <a:solidFill>
                          <a:schemeClr val="tx1"/>
                        </a:solidFill>
                      </a:endParaRPr>
                    </a:p>
                  </a:txBody>
                  <a:tcPr/>
                </a:tc>
                <a:tc>
                  <a:txBody>
                    <a:bodyPr/>
                    <a:lstStyle/>
                    <a:p>
                      <a:pPr algn="l" rtl="0"/>
                      <a:r>
                        <a:rPr lang="en-US" sz="2800" b="1" dirty="0" smtClean="0">
                          <a:solidFill>
                            <a:schemeClr val="tx1"/>
                          </a:solidFill>
                        </a:rPr>
                        <a:t>Alteration</a:t>
                      </a:r>
                      <a:r>
                        <a:rPr lang="en-US" sz="2800" b="1" baseline="0" dirty="0" smtClean="0">
                          <a:solidFill>
                            <a:schemeClr val="tx1"/>
                          </a:solidFill>
                        </a:rPr>
                        <a:t> </a:t>
                      </a:r>
                      <a:endParaRPr lang="ar-IQ" sz="2800" b="1" dirty="0">
                        <a:solidFill>
                          <a:schemeClr val="tx1"/>
                        </a:solidFill>
                      </a:endParaRPr>
                    </a:p>
                  </a:txBody>
                  <a:tcPr/>
                </a:tc>
              </a:tr>
              <a:tr h="1792252">
                <a:tc>
                  <a:txBody>
                    <a:bodyPr/>
                    <a:lstStyle/>
                    <a:p>
                      <a:pPr algn="l" rtl="0"/>
                      <a:r>
                        <a:rPr lang="en-US" sz="2800" b="1" dirty="0" smtClean="0">
                          <a:solidFill>
                            <a:schemeClr val="tx1"/>
                          </a:solidFill>
                        </a:rPr>
                        <a:t>Rate of breathing is regular but abnormally slow(less than 12 breaths per minute).</a:t>
                      </a:r>
                      <a:endParaRPr lang="ar-IQ" sz="2800" b="1" dirty="0">
                        <a:solidFill>
                          <a:schemeClr val="tx1"/>
                        </a:solidFill>
                      </a:endParaRPr>
                    </a:p>
                  </a:txBody>
                  <a:tcPr/>
                </a:tc>
                <a:tc>
                  <a:txBody>
                    <a:bodyPr/>
                    <a:lstStyle/>
                    <a:p>
                      <a:pPr algn="l" rtl="0"/>
                      <a:r>
                        <a:rPr lang="en-US" sz="2800" b="1" dirty="0" err="1" smtClean="0">
                          <a:solidFill>
                            <a:schemeClr val="tx1"/>
                          </a:solidFill>
                        </a:rPr>
                        <a:t>Bradypnea</a:t>
                      </a:r>
                      <a:r>
                        <a:rPr lang="en-US" sz="2800" b="1" dirty="0" smtClean="0">
                          <a:solidFill>
                            <a:schemeClr val="tx1"/>
                          </a:solidFill>
                        </a:rPr>
                        <a:t> </a:t>
                      </a:r>
                      <a:endParaRPr lang="ar-IQ" sz="2800" b="1" dirty="0">
                        <a:solidFill>
                          <a:schemeClr val="tx1"/>
                        </a:solidFill>
                      </a:endParaRPr>
                    </a:p>
                  </a:txBody>
                  <a:tcPr/>
                </a:tc>
              </a:tr>
              <a:tr h="1792252">
                <a:tc>
                  <a:txBody>
                    <a:bodyPr/>
                    <a:lstStyle/>
                    <a:p>
                      <a:pPr algn="l" rtl="0"/>
                      <a:r>
                        <a:rPr lang="en-US" sz="2800" b="1" dirty="0" smtClean="0">
                          <a:solidFill>
                            <a:schemeClr val="tx1"/>
                          </a:solidFill>
                        </a:rPr>
                        <a:t>Rate of breathing is regular but abnormally rapid(greater than 20 breaths per minute).</a:t>
                      </a:r>
                      <a:endParaRPr lang="ar-IQ" sz="2800" b="1" dirty="0">
                        <a:solidFill>
                          <a:schemeClr val="tx1"/>
                        </a:solidFill>
                      </a:endParaRPr>
                    </a:p>
                  </a:txBody>
                  <a:tcPr/>
                </a:tc>
                <a:tc>
                  <a:txBody>
                    <a:bodyPr/>
                    <a:lstStyle/>
                    <a:p>
                      <a:pPr algn="l" rtl="0"/>
                      <a:r>
                        <a:rPr lang="en-US" sz="2800" b="1" dirty="0" err="1" smtClean="0">
                          <a:solidFill>
                            <a:schemeClr val="tx1"/>
                          </a:solidFill>
                        </a:rPr>
                        <a:t>Tachypnea</a:t>
                      </a:r>
                      <a:endParaRPr lang="ar-IQ" sz="2800" b="1" dirty="0">
                        <a:solidFill>
                          <a:schemeClr val="tx1"/>
                        </a:solidFill>
                      </a:endParaRPr>
                    </a:p>
                  </a:txBody>
                  <a:tcPr/>
                </a:tc>
              </a:tr>
              <a:tr h="1234663">
                <a:tc>
                  <a:txBody>
                    <a:bodyPr/>
                    <a:lstStyle/>
                    <a:p>
                      <a:pPr algn="l" rtl="0"/>
                      <a:r>
                        <a:rPr lang="en-US" sz="2800" b="1" dirty="0" smtClean="0">
                          <a:solidFill>
                            <a:schemeClr val="tx1"/>
                          </a:solidFill>
                        </a:rPr>
                        <a:t>Respiration are increased in depth. Occurs normally during exercise. </a:t>
                      </a:r>
                      <a:endParaRPr lang="ar-IQ" sz="2800" b="1" dirty="0">
                        <a:solidFill>
                          <a:schemeClr val="tx1"/>
                        </a:solidFill>
                      </a:endParaRPr>
                    </a:p>
                  </a:txBody>
                  <a:tcPr/>
                </a:tc>
                <a:tc>
                  <a:txBody>
                    <a:bodyPr/>
                    <a:lstStyle/>
                    <a:p>
                      <a:pPr algn="l" rtl="0"/>
                      <a:r>
                        <a:rPr lang="en-US" sz="2800" b="1" dirty="0" err="1" smtClean="0">
                          <a:solidFill>
                            <a:schemeClr val="tx1"/>
                          </a:solidFill>
                        </a:rPr>
                        <a:t>Hyperpnea</a:t>
                      </a:r>
                      <a:endParaRPr lang="ar-IQ" sz="2800" b="1" dirty="0">
                        <a:solidFill>
                          <a:schemeClr val="tx1"/>
                        </a:solidFill>
                      </a:endParaRPr>
                    </a:p>
                  </a:txBody>
                  <a:tcPr/>
                </a:tc>
              </a:tr>
            </a:tbl>
          </a:graphicData>
        </a:graphic>
      </p:graphicFrame>
    </p:spTree>
  </p:cSld>
  <p:clrMapOvr>
    <a:masterClrMapping/>
  </p:clrMapOvr>
  <p:transition>
    <p:push dir="d"/>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TotalTime>
  <Words>1831</Words>
  <Application>Microsoft Office PowerPoint</Application>
  <PresentationFormat>عرض على الشاشة (3:4)‏</PresentationFormat>
  <Paragraphs>285</Paragraphs>
  <Slides>51</Slides>
  <Notes>1</Notes>
  <HiddenSlides>0</HiddenSlides>
  <MMClips>0</MMClips>
  <ScaleCrop>false</ScaleCrop>
  <HeadingPairs>
    <vt:vector size="4" baseType="variant">
      <vt:variant>
        <vt:lpstr>نسق</vt:lpstr>
      </vt:variant>
      <vt:variant>
        <vt:i4>2</vt:i4>
      </vt:variant>
      <vt:variant>
        <vt:lpstr>عناوين الشرائح</vt:lpstr>
      </vt:variant>
      <vt:variant>
        <vt:i4>51</vt:i4>
      </vt:variant>
    </vt:vector>
  </HeadingPairs>
  <TitlesOfParts>
    <vt:vector size="53" baseType="lpstr">
      <vt:lpstr>سمة Office</vt:lpstr>
      <vt:lpstr>Office Theme</vt:lpstr>
      <vt:lpstr>عرض تقديمي في PowerPoint</vt:lpstr>
      <vt:lpstr>3- Respiratory Rate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Alterations in breathing pattern</vt:lpstr>
      <vt:lpstr>عرض تقديمي في PowerPoint</vt:lpstr>
      <vt:lpstr>EQUIPMENTS </vt:lpstr>
      <vt:lpstr>Assessment</vt:lpstr>
      <vt:lpstr>عرض تقديمي في PowerPoint</vt:lpstr>
      <vt:lpstr>عرض تقديمي في PowerPoint</vt:lpstr>
      <vt:lpstr>Nursing Diagnosis</vt:lpstr>
      <vt:lpstr>Planning</vt:lpstr>
      <vt:lpstr>Implementation</vt:lpstr>
      <vt:lpstr>عرض تقديمي في PowerPoint</vt:lpstr>
      <vt:lpstr>عرض تقديمي في PowerPoint</vt:lpstr>
      <vt:lpstr>Evaluation</vt:lpstr>
      <vt:lpstr>4- Measuring Body Temperature </vt:lpstr>
      <vt:lpstr>عرض تقديمي في PowerPoint</vt:lpstr>
      <vt:lpstr>عرض تقديمي في PowerPoint</vt:lpstr>
      <vt:lpstr>عرض تقديمي في PowerPoint</vt:lpstr>
      <vt:lpstr>عرض تقديمي في PowerPoint</vt:lpstr>
      <vt:lpstr>Notes</vt:lpstr>
      <vt:lpstr>Advantages and limitations of select temperature measurement site.</vt:lpstr>
      <vt:lpstr>Limitations </vt:lpstr>
      <vt:lpstr>2-Axilla</vt:lpstr>
      <vt:lpstr>3-Rectal </vt:lpstr>
      <vt:lpstr>4-Tympanic membrane</vt:lpstr>
      <vt:lpstr>Limitations</vt:lpstr>
      <vt:lpstr>5- Skin</vt:lpstr>
      <vt:lpstr>EQUIPMENT</vt:lpstr>
      <vt:lpstr>عرض تقديمي في PowerPoint</vt:lpstr>
      <vt:lpstr>عرض تقديمي في PowerPoint</vt:lpstr>
      <vt:lpstr>Nursing Diagnosis</vt:lpstr>
      <vt:lpstr>Procedure</vt:lpstr>
      <vt:lpstr>عرض تقديمي في PowerPoint</vt:lpstr>
      <vt:lpstr>عرض تقديمي في PowerPoint</vt:lpstr>
      <vt:lpstr> Rectal temperature </vt:lpstr>
      <vt:lpstr>عرض تقديمي في PowerPoint</vt:lpstr>
      <vt:lpstr>عرض تقديمي في PowerPoint</vt:lpstr>
      <vt:lpstr>عرض تقديمي في PowerPoint</vt:lpstr>
      <vt:lpstr> Axillary temperature</vt:lpstr>
      <vt:lpstr>عرض تقديمي في PowerPoint</vt:lpstr>
      <vt:lpstr>عرض تقديمي في PowerPoint</vt:lpstr>
      <vt:lpstr>عرض تقديمي في PowerPoint</vt:lpstr>
      <vt:lpstr>Tympanic membrane temperature</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Nursing Second stage</dc:title>
  <dc:creator>AL-NABAA CO</dc:creator>
  <cp:lastModifiedBy>Windows User</cp:lastModifiedBy>
  <cp:revision>93</cp:revision>
  <dcterms:created xsi:type="dcterms:W3CDTF">2015-10-30T22:32:32Z</dcterms:created>
  <dcterms:modified xsi:type="dcterms:W3CDTF">2021-02-20T13:49:33Z</dcterms:modified>
</cp:coreProperties>
</file>